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2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8288000" cy="10287000"/>
  <p:notesSz cx="6858000" cy="9144000"/>
  <p:embeddedFontLst>
    <p:embeddedFont>
      <p:font typeface="Lexend Deca" panose="020B0604020202020204" charset="0"/>
      <p:regular r:id="rId23"/>
      <p:bold r:id="rId24"/>
    </p:embeddedFont>
    <p:embeddedFont>
      <p:font typeface="Outfit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iknephs38jetM6hreXmSCJwkeqVg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297E51A-5BF5-83BE-2A6F-07533FE4F8B2}" name="David Sugarman" initials="DS" userId="S::davids@packt.com::147eb03a-6a4b-4b86-8143-1a0addc5541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12F2BD-DEC0-4F56-06C9-C5C45263A295}" v="1" dt="2025-07-16T15:06:10.315"/>
    <p1510:client id="{DEB5FB1D-32E7-FC64-A604-11FF4B527033}" v="1" dt="2025-07-17T09:00:20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91" y="9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customschemas.google.com/relationships/presentationmetadata" Target="metadata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Sugarman" userId="S::davids@packt.com::147eb03a-6a4b-4b86-8143-1a0addc55414" providerId="AD" clId="Web-{DEB5FB1D-32E7-FC64-A604-11FF4B527033}"/>
    <pc:docChg chg="modSld">
      <pc:chgData name="David Sugarman" userId="S::davids@packt.com::147eb03a-6a4b-4b86-8143-1a0addc55414" providerId="AD" clId="Web-{DEB5FB1D-32E7-FC64-A604-11FF4B527033}" dt="2025-07-17T09:00:20.947" v="0" actId="14100"/>
      <pc:docMkLst>
        <pc:docMk/>
      </pc:docMkLst>
      <pc:sldChg chg="modSp">
        <pc:chgData name="David Sugarman" userId="S::davids@packt.com::147eb03a-6a4b-4b86-8143-1a0addc55414" providerId="AD" clId="Web-{DEB5FB1D-32E7-FC64-A604-11FF4B527033}" dt="2025-07-17T09:00:20.947" v="0" actId="14100"/>
        <pc:sldMkLst>
          <pc:docMk/>
          <pc:sldMk cId="0" sldId="260"/>
        </pc:sldMkLst>
        <pc:spChg chg="mod">
          <ac:chgData name="David Sugarman" userId="S::davids@packt.com::147eb03a-6a4b-4b86-8143-1a0addc55414" providerId="AD" clId="Web-{DEB5FB1D-32E7-FC64-A604-11FF4B527033}" dt="2025-07-17T09:00:20.947" v="0" actId="14100"/>
          <ac:spMkLst>
            <pc:docMk/>
            <pc:sldMk cId="0" sldId="260"/>
            <ac:spMk id="13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09" name="Google Shape;20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23" name="Google Shape;22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6dbdfe1e13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37" name="Google Shape;237;g36dbdfe1e1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Q. Do you currently use Snowpark or Cortex?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1 - Yes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2 - No</a:t>
            </a:r>
            <a:endParaRPr/>
          </a:p>
        </p:txBody>
      </p:sp>
      <p:sp>
        <p:nvSpPr>
          <p:cNvPr id="251" name="Google Shape;25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67" name="Google Shape;26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281" name="Google Shape;28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6dde053de4_0_1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36dde053de4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6dde053de4_0_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Q. Is this the first time you are hearing about the Book?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1 - Yes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2 - No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Q. Have you read the Snowpark Book?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1 - Yes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2 - No</a:t>
            </a:r>
            <a:endParaRPr/>
          </a:p>
        </p:txBody>
      </p:sp>
      <p:sp>
        <p:nvSpPr>
          <p:cNvPr id="106" name="Google Shape;106;g36dde053de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Q. Do you currently use or plan to use Snowflake?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1 - Yes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2 - No</a:t>
            </a:r>
            <a:endParaRPr/>
          </a:p>
        </p:txBody>
      </p:sp>
      <p:sp>
        <p:nvSpPr>
          <p:cNvPr id="122" name="Google Shape;1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64" name="Google Shape;16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Q. Do you currently adopt AI in your organization?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1 - Yes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/>
              <a:t>Option 2 - No</a:t>
            </a: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95" name="Google Shape;1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36dde053de4_0_57"/>
          <p:cNvSpPr txBox="1">
            <a:spLocks noGrp="1"/>
          </p:cNvSpPr>
          <p:nvPr>
            <p:ph type="ctrTitle"/>
          </p:nvPr>
        </p:nvSpPr>
        <p:spPr>
          <a:xfrm>
            <a:off x="623417" y="1489150"/>
            <a:ext cx="17041200" cy="41052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>
            <a:endParaRPr/>
          </a:p>
        </p:txBody>
      </p:sp>
      <p:sp>
        <p:nvSpPr>
          <p:cNvPr id="15" name="Google Shape;15;g36dde053de4_0_57"/>
          <p:cNvSpPr txBox="1">
            <a:spLocks noGrp="1"/>
          </p:cNvSpPr>
          <p:nvPr>
            <p:ph type="subTitle" idx="1"/>
          </p:nvPr>
        </p:nvSpPr>
        <p:spPr>
          <a:xfrm>
            <a:off x="623400" y="5668250"/>
            <a:ext cx="17041200" cy="1585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6" name="Google Shape;16;g36dde053de4_0_57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36dde053de4_0_92"/>
          <p:cNvSpPr txBox="1">
            <a:spLocks noGrp="1"/>
          </p:cNvSpPr>
          <p:nvPr>
            <p:ph type="title" hasCustomPrompt="1"/>
          </p:nvPr>
        </p:nvSpPr>
        <p:spPr>
          <a:xfrm>
            <a:off x="623400" y="2212250"/>
            <a:ext cx="17041200" cy="39270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0"/>
              <a:buNone/>
              <a:defRPr sz="24000"/>
            </a:lvl9pPr>
          </a:lstStyle>
          <a:p>
            <a:r>
              <a:t>xx%</a:t>
            </a:r>
          </a:p>
        </p:txBody>
      </p:sp>
      <p:sp>
        <p:nvSpPr>
          <p:cNvPr id="50" name="Google Shape;50;g36dde053de4_0_92"/>
          <p:cNvSpPr txBox="1">
            <a:spLocks noGrp="1"/>
          </p:cNvSpPr>
          <p:nvPr>
            <p:ph type="body" idx="1"/>
          </p:nvPr>
        </p:nvSpPr>
        <p:spPr>
          <a:xfrm>
            <a:off x="623400" y="6304450"/>
            <a:ext cx="17041200" cy="2601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5720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marL="914400" lvl="1" indent="-40640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marL="1371600" lvl="2" indent="-4064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marL="1828800" lvl="3" indent="-40640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marL="2286000" lvl="4" indent="-40640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marL="2743200" lvl="5" indent="-4064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marL="3200400" lvl="6" indent="-406400" algn="ctr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marL="3657600" lvl="7" indent="-406400" algn="ctr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marL="4114800" lvl="8" indent="-4064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g36dde053de4_0_92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6dde053de4_0_96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layout_image">
  <p:cSld name="Multi-use layout_imag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6dde053de4_0_98"/>
          <p:cNvSpPr/>
          <p:nvPr/>
        </p:nvSpPr>
        <p:spPr>
          <a:xfrm>
            <a:off x="914390" y="9692640"/>
            <a:ext cx="270499" cy="257175"/>
          </a:xfrm>
          <a:custGeom>
            <a:avLst/>
            <a:gdLst/>
            <a:ahLst/>
            <a:cxnLst/>
            <a:rect l="l" t="t" r="r" b="b"/>
            <a:pathLst>
              <a:path w="5409981" h="5143500" extrusionOk="0">
                <a:moveTo>
                  <a:pt x="4983153" y="2221521"/>
                </a:moveTo>
                <a:lnTo>
                  <a:pt x="4374172" y="2572015"/>
                </a:lnTo>
                <a:lnTo>
                  <a:pt x="4983153" y="2921450"/>
                </a:lnTo>
                <a:cubicBezTo>
                  <a:pt x="5136954" y="3010067"/>
                  <a:pt x="5189546" y="3205051"/>
                  <a:pt x="5100656" y="3358310"/>
                </a:cubicBezTo>
                <a:cubicBezTo>
                  <a:pt x="5011767" y="3511568"/>
                  <a:pt x="4815574" y="3562963"/>
                  <a:pt x="4662302" y="3474876"/>
                </a:cubicBezTo>
                <a:lnTo>
                  <a:pt x="3571781" y="2848198"/>
                </a:lnTo>
                <a:cubicBezTo>
                  <a:pt x="3499053" y="2805943"/>
                  <a:pt x="3448581" y="2739977"/>
                  <a:pt x="3426193" y="2665798"/>
                </a:cubicBezTo>
                <a:cubicBezTo>
                  <a:pt x="3407864" y="2607519"/>
                  <a:pt x="3406806" y="2545180"/>
                  <a:pt x="3423146" y="2486312"/>
                </a:cubicBezTo>
                <a:cubicBezTo>
                  <a:pt x="3445647" y="2405409"/>
                  <a:pt x="3499023" y="2336577"/>
                  <a:pt x="3571781" y="2294640"/>
                </a:cubicBezTo>
                <a:lnTo>
                  <a:pt x="4662302" y="1668359"/>
                </a:lnTo>
                <a:cubicBezTo>
                  <a:pt x="4815574" y="1580272"/>
                  <a:pt x="5011899" y="1632594"/>
                  <a:pt x="5100656" y="1785456"/>
                </a:cubicBezTo>
                <a:cubicBezTo>
                  <a:pt x="5189414" y="1938317"/>
                  <a:pt x="5136954" y="2133168"/>
                  <a:pt x="4983153" y="2221521"/>
                </a:cubicBezTo>
                <a:close/>
                <a:moveTo>
                  <a:pt x="4406628" y="3920213"/>
                </a:moveTo>
                <a:lnTo>
                  <a:pt x="3316240" y="3294330"/>
                </a:lnTo>
                <a:cubicBezTo>
                  <a:pt x="3260045" y="3261658"/>
                  <a:pt x="3195149" y="3247089"/>
                  <a:pt x="3130380" y="3252605"/>
                </a:cubicBezTo>
                <a:cubicBezTo>
                  <a:pt x="2964126" y="3264526"/>
                  <a:pt x="2833507" y="3402684"/>
                  <a:pt x="2833507" y="3570911"/>
                </a:cubicBezTo>
                <a:lnTo>
                  <a:pt x="2833507" y="4823869"/>
                </a:lnTo>
                <a:cubicBezTo>
                  <a:pt x="2833507" y="5000441"/>
                  <a:pt x="2976578" y="5143500"/>
                  <a:pt x="3154225" y="5143500"/>
                </a:cubicBezTo>
                <a:cubicBezTo>
                  <a:pt x="3331872" y="5143500"/>
                  <a:pt x="3475473" y="5000441"/>
                  <a:pt x="3475473" y="4823869"/>
                </a:cubicBezTo>
                <a:lnTo>
                  <a:pt x="3475473" y="4123013"/>
                </a:lnTo>
                <a:lnTo>
                  <a:pt x="4086043" y="4473772"/>
                </a:lnTo>
                <a:cubicBezTo>
                  <a:pt x="4239447" y="4562389"/>
                  <a:pt x="4435640" y="4509934"/>
                  <a:pt x="4524132" y="4357471"/>
                </a:cubicBezTo>
                <a:cubicBezTo>
                  <a:pt x="4612625" y="4205007"/>
                  <a:pt x="4560298" y="4008566"/>
                  <a:pt x="4406628" y="3920213"/>
                </a:cubicBezTo>
                <a:close/>
                <a:moveTo>
                  <a:pt x="3148529" y="2694410"/>
                </a:moveTo>
                <a:lnTo>
                  <a:pt x="2695205" y="3144913"/>
                </a:lnTo>
                <a:cubicBezTo>
                  <a:pt x="2682222" y="3158159"/>
                  <a:pt x="2657185" y="3169021"/>
                  <a:pt x="2638374" y="3169021"/>
                </a:cubicBezTo>
                <a:lnTo>
                  <a:pt x="2504973" y="3169021"/>
                </a:lnTo>
                <a:cubicBezTo>
                  <a:pt x="2486692" y="3169021"/>
                  <a:pt x="2461257" y="3158159"/>
                  <a:pt x="2448142" y="3144913"/>
                </a:cubicBezTo>
                <a:lnTo>
                  <a:pt x="1995083" y="2694410"/>
                </a:lnTo>
                <a:cubicBezTo>
                  <a:pt x="1982100" y="2681694"/>
                  <a:pt x="1971635" y="2656261"/>
                  <a:pt x="1971635" y="2638246"/>
                </a:cubicBezTo>
                <a:lnTo>
                  <a:pt x="1971635" y="2505387"/>
                </a:lnTo>
                <a:cubicBezTo>
                  <a:pt x="1971635" y="2486974"/>
                  <a:pt x="1982100" y="2461409"/>
                  <a:pt x="1995083" y="2448560"/>
                </a:cubicBezTo>
                <a:lnTo>
                  <a:pt x="2448142" y="1998057"/>
                </a:lnTo>
                <a:cubicBezTo>
                  <a:pt x="2461257" y="1984811"/>
                  <a:pt x="2486692" y="1974346"/>
                  <a:pt x="2504973" y="1974346"/>
                </a:cubicBezTo>
                <a:lnTo>
                  <a:pt x="2638374" y="1974346"/>
                </a:lnTo>
                <a:cubicBezTo>
                  <a:pt x="2656787" y="1974346"/>
                  <a:pt x="2682222" y="1984811"/>
                  <a:pt x="2695205" y="1998057"/>
                </a:cubicBezTo>
                <a:lnTo>
                  <a:pt x="3148529" y="2448560"/>
                </a:lnTo>
                <a:cubicBezTo>
                  <a:pt x="3161379" y="2461409"/>
                  <a:pt x="3171844" y="2486974"/>
                  <a:pt x="3171844" y="2505387"/>
                </a:cubicBezTo>
                <a:lnTo>
                  <a:pt x="3171844" y="2638246"/>
                </a:lnTo>
                <a:cubicBezTo>
                  <a:pt x="3171844" y="2656261"/>
                  <a:pt x="3161379" y="2681694"/>
                  <a:pt x="3148529" y="2694410"/>
                </a:cubicBezTo>
                <a:close/>
                <a:moveTo>
                  <a:pt x="2786214" y="2569366"/>
                </a:moveTo>
                <a:cubicBezTo>
                  <a:pt x="2786214" y="2551086"/>
                  <a:pt x="2775086" y="2525786"/>
                  <a:pt x="2762236" y="2512275"/>
                </a:cubicBezTo>
                <a:lnTo>
                  <a:pt x="2630955" y="2382329"/>
                </a:lnTo>
                <a:cubicBezTo>
                  <a:pt x="2617973" y="2369481"/>
                  <a:pt x="2592538" y="2358751"/>
                  <a:pt x="2574257" y="2358751"/>
                </a:cubicBezTo>
                <a:lnTo>
                  <a:pt x="2569090" y="2358751"/>
                </a:lnTo>
                <a:cubicBezTo>
                  <a:pt x="2550809" y="2358751"/>
                  <a:pt x="2525374" y="2369481"/>
                  <a:pt x="2512656" y="2382329"/>
                </a:cubicBezTo>
                <a:lnTo>
                  <a:pt x="2381375" y="2512275"/>
                </a:lnTo>
                <a:cubicBezTo>
                  <a:pt x="2368260" y="2525786"/>
                  <a:pt x="2358192" y="2551086"/>
                  <a:pt x="2358192" y="2569366"/>
                </a:cubicBezTo>
                <a:lnTo>
                  <a:pt x="2358192" y="2574399"/>
                </a:lnTo>
                <a:cubicBezTo>
                  <a:pt x="2358192" y="2592414"/>
                  <a:pt x="2368260" y="2617582"/>
                  <a:pt x="2381375" y="2630696"/>
                </a:cubicBezTo>
                <a:lnTo>
                  <a:pt x="2512656" y="2761038"/>
                </a:lnTo>
                <a:cubicBezTo>
                  <a:pt x="2525506" y="2773887"/>
                  <a:pt x="2550809" y="2784617"/>
                  <a:pt x="2569090" y="2784617"/>
                </a:cubicBezTo>
                <a:lnTo>
                  <a:pt x="2574257" y="2784617"/>
                </a:lnTo>
                <a:cubicBezTo>
                  <a:pt x="2592538" y="2784617"/>
                  <a:pt x="2617973" y="2773887"/>
                  <a:pt x="2630955" y="2761038"/>
                </a:cubicBezTo>
                <a:lnTo>
                  <a:pt x="2762236" y="2630696"/>
                </a:lnTo>
                <a:cubicBezTo>
                  <a:pt x="2775086" y="2617582"/>
                  <a:pt x="2786214" y="2592414"/>
                  <a:pt x="2786214" y="2574399"/>
                </a:cubicBezTo>
                <a:close/>
                <a:moveTo>
                  <a:pt x="736718" y="1222757"/>
                </a:moveTo>
                <a:lnTo>
                  <a:pt x="1827239" y="1849170"/>
                </a:lnTo>
                <a:cubicBezTo>
                  <a:pt x="1883672" y="1881603"/>
                  <a:pt x="1948619" y="1896152"/>
                  <a:pt x="2013497" y="1890895"/>
                </a:cubicBezTo>
                <a:cubicBezTo>
                  <a:pt x="2179486" y="1878709"/>
                  <a:pt x="2310502" y="1740286"/>
                  <a:pt x="2310502" y="1572324"/>
                </a:cubicBezTo>
                <a:lnTo>
                  <a:pt x="2310502" y="319233"/>
                </a:lnTo>
                <a:cubicBezTo>
                  <a:pt x="2310502" y="143059"/>
                  <a:pt x="2166503" y="0"/>
                  <a:pt x="1989651" y="0"/>
                </a:cubicBezTo>
                <a:cubicBezTo>
                  <a:pt x="1812799" y="0"/>
                  <a:pt x="1668536" y="143059"/>
                  <a:pt x="1668536" y="319233"/>
                </a:cubicBezTo>
                <a:lnTo>
                  <a:pt x="1668536" y="1020355"/>
                </a:lnTo>
                <a:lnTo>
                  <a:pt x="1057436" y="669198"/>
                </a:lnTo>
                <a:cubicBezTo>
                  <a:pt x="904297" y="580978"/>
                  <a:pt x="708369" y="633301"/>
                  <a:pt x="619347" y="785897"/>
                </a:cubicBezTo>
                <a:cubicBezTo>
                  <a:pt x="530985" y="938468"/>
                  <a:pt x="583048" y="1133777"/>
                  <a:pt x="735632" y="1222131"/>
                </a:cubicBezTo>
                <a:cubicBezTo>
                  <a:pt x="735994" y="1222340"/>
                  <a:pt x="736356" y="1222549"/>
                  <a:pt x="736718" y="1222757"/>
                </a:cubicBezTo>
                <a:close/>
                <a:moveTo>
                  <a:pt x="3130380" y="1890895"/>
                </a:moveTo>
                <a:cubicBezTo>
                  <a:pt x="3195131" y="1896154"/>
                  <a:pt x="3259952" y="1881602"/>
                  <a:pt x="3316240" y="1849170"/>
                </a:cubicBezTo>
                <a:lnTo>
                  <a:pt x="4406628" y="1222757"/>
                </a:lnTo>
                <a:cubicBezTo>
                  <a:pt x="4559590" y="1135057"/>
                  <a:pt x="4612489" y="939974"/>
                  <a:pt x="4524782" y="787025"/>
                </a:cubicBezTo>
                <a:cubicBezTo>
                  <a:pt x="4524567" y="786649"/>
                  <a:pt x="4524350" y="786273"/>
                  <a:pt x="4524132" y="785897"/>
                </a:cubicBezTo>
                <a:cubicBezTo>
                  <a:pt x="4435640" y="633301"/>
                  <a:pt x="4239447" y="580978"/>
                  <a:pt x="4086043" y="669198"/>
                </a:cubicBezTo>
                <a:lnTo>
                  <a:pt x="3475473" y="1020355"/>
                </a:lnTo>
                <a:lnTo>
                  <a:pt x="3475473" y="319233"/>
                </a:lnTo>
                <a:cubicBezTo>
                  <a:pt x="3475473" y="143059"/>
                  <a:pt x="3331872" y="0"/>
                  <a:pt x="3154225" y="0"/>
                </a:cubicBezTo>
                <a:cubicBezTo>
                  <a:pt x="2976578" y="0"/>
                  <a:pt x="2833507" y="143059"/>
                  <a:pt x="2833507" y="319233"/>
                </a:cubicBezTo>
                <a:lnTo>
                  <a:pt x="2833507" y="1572324"/>
                </a:lnTo>
                <a:cubicBezTo>
                  <a:pt x="2833507" y="1740286"/>
                  <a:pt x="2964126" y="1878709"/>
                  <a:pt x="3130380" y="1890895"/>
                </a:cubicBezTo>
                <a:close/>
                <a:moveTo>
                  <a:pt x="2013497" y="3252605"/>
                </a:moveTo>
                <a:cubicBezTo>
                  <a:pt x="1948600" y="3247084"/>
                  <a:pt x="1883576" y="3261651"/>
                  <a:pt x="1827239" y="3294330"/>
                </a:cubicBezTo>
                <a:lnTo>
                  <a:pt x="736718" y="3920213"/>
                </a:lnTo>
                <a:cubicBezTo>
                  <a:pt x="583314" y="4008566"/>
                  <a:pt x="530854" y="4204477"/>
                  <a:pt x="619347" y="4357471"/>
                </a:cubicBezTo>
                <a:cubicBezTo>
                  <a:pt x="707839" y="4510464"/>
                  <a:pt x="904297" y="4562389"/>
                  <a:pt x="1057436" y="4473772"/>
                </a:cubicBezTo>
                <a:lnTo>
                  <a:pt x="1668536" y="4123013"/>
                </a:lnTo>
                <a:lnTo>
                  <a:pt x="1668536" y="4823869"/>
                </a:lnTo>
                <a:cubicBezTo>
                  <a:pt x="1668536" y="5000441"/>
                  <a:pt x="1812137" y="5143500"/>
                  <a:pt x="1989651" y="5143500"/>
                </a:cubicBezTo>
                <a:cubicBezTo>
                  <a:pt x="2167166" y="5143500"/>
                  <a:pt x="2310502" y="5000441"/>
                  <a:pt x="2310502" y="4823869"/>
                </a:cubicBezTo>
                <a:lnTo>
                  <a:pt x="2310502" y="3570911"/>
                </a:lnTo>
                <a:cubicBezTo>
                  <a:pt x="2310502" y="3402684"/>
                  <a:pt x="2179486" y="3264526"/>
                  <a:pt x="2013497" y="3252605"/>
                </a:cubicBezTo>
                <a:close/>
                <a:moveTo>
                  <a:pt x="1717816" y="2665798"/>
                </a:moveTo>
                <a:cubicBezTo>
                  <a:pt x="1728394" y="2632182"/>
                  <a:pt x="1733318" y="2597044"/>
                  <a:pt x="1732388" y="2561815"/>
                </a:cubicBezTo>
                <a:cubicBezTo>
                  <a:pt x="1731063" y="2536648"/>
                  <a:pt x="1727884" y="2511480"/>
                  <a:pt x="1720730" y="2486312"/>
                </a:cubicBezTo>
                <a:cubicBezTo>
                  <a:pt x="1699137" y="2408292"/>
                  <a:pt x="1648002" y="2338617"/>
                  <a:pt x="1571300" y="2294640"/>
                </a:cubicBezTo>
                <a:lnTo>
                  <a:pt x="481574" y="1668359"/>
                </a:lnTo>
                <a:cubicBezTo>
                  <a:pt x="327773" y="1580272"/>
                  <a:pt x="131580" y="1632594"/>
                  <a:pt x="43352" y="1785456"/>
                </a:cubicBezTo>
                <a:cubicBezTo>
                  <a:pt x="-44875" y="1938317"/>
                  <a:pt x="6790" y="2133168"/>
                  <a:pt x="160591" y="2221521"/>
                </a:cubicBezTo>
                <a:lnTo>
                  <a:pt x="769571" y="2572015"/>
                </a:lnTo>
                <a:lnTo>
                  <a:pt x="160591" y="2921450"/>
                </a:lnTo>
                <a:cubicBezTo>
                  <a:pt x="6790" y="3010067"/>
                  <a:pt x="-45670" y="3205051"/>
                  <a:pt x="43352" y="3358310"/>
                </a:cubicBezTo>
                <a:cubicBezTo>
                  <a:pt x="132374" y="3511568"/>
                  <a:pt x="327773" y="3562963"/>
                  <a:pt x="481574" y="3474876"/>
                </a:cubicBezTo>
                <a:lnTo>
                  <a:pt x="1571300" y="2848198"/>
                </a:lnTo>
                <a:cubicBezTo>
                  <a:pt x="1641515" y="2808189"/>
                  <a:pt x="1693892" y="2742984"/>
                  <a:pt x="1717816" y="2665798"/>
                </a:cubicBezTo>
                <a:close/>
                <a:moveTo>
                  <a:pt x="5160799" y="588131"/>
                </a:moveTo>
                <a:lnTo>
                  <a:pt x="5112049" y="588131"/>
                </a:lnTo>
                <a:lnTo>
                  <a:pt x="5112049" y="648137"/>
                </a:lnTo>
                <a:lnTo>
                  <a:pt x="5160799" y="648137"/>
                </a:lnTo>
                <a:cubicBezTo>
                  <a:pt x="5183452" y="648137"/>
                  <a:pt x="5198157" y="637937"/>
                  <a:pt x="5198157" y="618730"/>
                </a:cubicBezTo>
                <a:cubicBezTo>
                  <a:pt x="5198157" y="599523"/>
                  <a:pt x="5184512" y="588131"/>
                  <a:pt x="5160799" y="588131"/>
                </a:cubicBezTo>
                <a:close/>
                <a:moveTo>
                  <a:pt x="5052039" y="532630"/>
                </a:moveTo>
                <a:lnTo>
                  <a:pt x="5161859" y="532630"/>
                </a:lnTo>
                <a:cubicBezTo>
                  <a:pt x="5222002" y="532630"/>
                  <a:pt x="5261612" y="565480"/>
                  <a:pt x="5261612" y="616346"/>
                </a:cubicBezTo>
                <a:cubicBezTo>
                  <a:pt x="5261612" y="648137"/>
                  <a:pt x="5245715" y="671847"/>
                  <a:pt x="5222002" y="686683"/>
                </a:cubicBezTo>
                <a:lnTo>
                  <a:pt x="5265056" y="748940"/>
                </a:lnTo>
                <a:lnTo>
                  <a:pt x="5265056" y="761392"/>
                </a:lnTo>
                <a:lnTo>
                  <a:pt x="5202661" y="761392"/>
                </a:lnTo>
                <a:lnTo>
                  <a:pt x="5160799" y="701386"/>
                </a:lnTo>
                <a:lnTo>
                  <a:pt x="5112049" y="701386"/>
                </a:lnTo>
                <a:lnTo>
                  <a:pt x="5112049" y="761392"/>
                </a:lnTo>
                <a:lnTo>
                  <a:pt x="5052039" y="761392"/>
                </a:lnTo>
                <a:close/>
                <a:moveTo>
                  <a:pt x="5358979" y="651581"/>
                </a:moveTo>
                <a:cubicBezTo>
                  <a:pt x="5358979" y="529186"/>
                  <a:pt x="5277508" y="436330"/>
                  <a:pt x="5152851" y="436330"/>
                </a:cubicBezTo>
                <a:cubicBezTo>
                  <a:pt x="5030445" y="436330"/>
                  <a:pt x="4948842" y="524682"/>
                  <a:pt x="4948842" y="651581"/>
                </a:cubicBezTo>
                <a:cubicBezTo>
                  <a:pt x="4948842" y="772783"/>
                  <a:pt x="5030445" y="866699"/>
                  <a:pt x="5152851" y="866699"/>
                </a:cubicBezTo>
                <a:cubicBezTo>
                  <a:pt x="5277508" y="866699"/>
                  <a:pt x="5358979" y="773843"/>
                  <a:pt x="5358979" y="651581"/>
                </a:cubicBezTo>
                <a:close/>
                <a:moveTo>
                  <a:pt x="5409982" y="651581"/>
                </a:moveTo>
                <a:cubicBezTo>
                  <a:pt x="5409982" y="795434"/>
                  <a:pt x="5313674" y="915445"/>
                  <a:pt x="5152851" y="915445"/>
                </a:cubicBezTo>
                <a:cubicBezTo>
                  <a:pt x="4992028" y="915445"/>
                  <a:pt x="4897972" y="794242"/>
                  <a:pt x="4897972" y="651581"/>
                </a:cubicBezTo>
                <a:cubicBezTo>
                  <a:pt x="4897972" y="508919"/>
                  <a:pt x="4993088" y="387584"/>
                  <a:pt x="5152851" y="387584"/>
                </a:cubicBezTo>
                <a:cubicBezTo>
                  <a:pt x="5312614" y="387584"/>
                  <a:pt x="5409982" y="507594"/>
                  <a:pt x="5409982" y="6515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g36dde053de4_0_98"/>
          <p:cNvSpPr/>
          <p:nvPr/>
        </p:nvSpPr>
        <p:spPr>
          <a:xfrm>
            <a:off x="1321302" y="9733832"/>
            <a:ext cx="3362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© 2025 Snowflake Inc. All Rights Reserved</a:t>
            </a:r>
            <a:endParaRPr sz="1200" b="0" i="0" u="none" strike="noStrike" cap="none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36dde053de4_0_98"/>
          <p:cNvSpPr txBox="1"/>
          <p:nvPr/>
        </p:nvSpPr>
        <p:spPr>
          <a:xfrm>
            <a:off x="16653751" y="9650985"/>
            <a:ext cx="11334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50" tIns="45700" rIns="91450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rgbClr val="9292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36dde053de4_0_98"/>
          <p:cNvSpPr txBox="1">
            <a:spLocks noGrp="1"/>
          </p:cNvSpPr>
          <p:nvPr>
            <p:ph type="body" idx="1"/>
          </p:nvPr>
        </p:nvSpPr>
        <p:spPr>
          <a:xfrm>
            <a:off x="914391" y="2451100"/>
            <a:ext cx="16535400" cy="696000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txBody>
          <a:bodyPr spcFirstLastPara="1" wrap="square" lIns="91450" tIns="45700" rIns="91450" bIns="45700" anchor="t" anchorCtr="0">
            <a:noAutofit/>
          </a:bodyPr>
          <a:lstStyle>
            <a:lvl1pPr marL="457200" lvl="0" indent="-22860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/>
            </a:lvl1pPr>
            <a:lvl2pPr marL="914400" lvl="1" indent="-342900" algn="l">
              <a:lnSpc>
                <a:spcPct val="114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g36dde053de4_0_98"/>
          <p:cNvSpPr txBox="1">
            <a:spLocks noGrp="1"/>
          </p:cNvSpPr>
          <p:nvPr>
            <p:ph type="subTitle" idx="2"/>
          </p:nvPr>
        </p:nvSpPr>
        <p:spPr>
          <a:xfrm>
            <a:off x="731520" y="1311736"/>
            <a:ext cx="16689600" cy="7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900" tIns="182900" rIns="182900" bIns="182900" anchor="t" anchorCtr="0">
            <a:noAutofit/>
          </a:bodyPr>
          <a:lstStyle>
            <a:lvl1pPr lv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>
                <a:solidFill>
                  <a:srgbClr val="5B5B5B"/>
                </a:solidFill>
              </a:defRPr>
            </a:lvl1pPr>
            <a:lvl2pPr lvl="1" algn="l">
              <a:lnSpc>
                <a:spcPct val="114000"/>
              </a:lnSpc>
              <a:spcBef>
                <a:spcPts val="2000"/>
              </a:spcBef>
              <a:spcAft>
                <a:spcPts val="0"/>
              </a:spcAft>
              <a:buClr>
                <a:srgbClr val="5B5B5B"/>
              </a:buClr>
              <a:buSzPts val="3600"/>
              <a:buNone/>
              <a:defRPr>
                <a:solidFill>
                  <a:srgbClr val="5B5B5B"/>
                </a:solidFill>
              </a:defRPr>
            </a:lvl2pPr>
            <a:lvl3pPr lvl="2" algn="l">
              <a:lnSpc>
                <a:spcPct val="114000"/>
              </a:lnSpc>
              <a:spcBef>
                <a:spcPts val="2000"/>
              </a:spcBef>
              <a:spcAft>
                <a:spcPts val="0"/>
              </a:spcAft>
              <a:buClr>
                <a:srgbClr val="5B5B5B"/>
              </a:buClr>
              <a:buSzPts val="2800"/>
              <a:buNone/>
              <a:defRPr>
                <a:solidFill>
                  <a:srgbClr val="5B5B5B"/>
                </a:solidFill>
              </a:defRPr>
            </a:lvl3pPr>
            <a:lvl4pPr lvl="3" algn="l">
              <a:lnSpc>
                <a:spcPct val="114000"/>
              </a:lnSpc>
              <a:spcBef>
                <a:spcPts val="2000"/>
              </a:spcBef>
              <a:spcAft>
                <a:spcPts val="0"/>
              </a:spcAft>
              <a:buClr>
                <a:srgbClr val="5B5B5B"/>
              </a:buClr>
              <a:buSzPts val="2800"/>
              <a:buNone/>
              <a:defRPr>
                <a:solidFill>
                  <a:srgbClr val="5B5B5B"/>
                </a:solidFill>
              </a:defRPr>
            </a:lvl4pPr>
            <a:lvl5pPr lvl="4" algn="l">
              <a:lnSpc>
                <a:spcPct val="114000"/>
              </a:lnSpc>
              <a:spcBef>
                <a:spcPts val="2000"/>
              </a:spcBef>
              <a:spcAft>
                <a:spcPts val="0"/>
              </a:spcAft>
              <a:buClr>
                <a:srgbClr val="5B5B5B"/>
              </a:buClr>
              <a:buSzPts val="2800"/>
              <a:buNone/>
              <a:defRPr>
                <a:solidFill>
                  <a:srgbClr val="5B5B5B"/>
                </a:solidFill>
              </a:defRPr>
            </a:lvl5pPr>
            <a:lvl6pPr lvl="5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5B5B5B"/>
              </a:buClr>
              <a:buSzPts val="2800"/>
              <a:buNone/>
              <a:defRPr>
                <a:solidFill>
                  <a:srgbClr val="5B5B5B"/>
                </a:solidFill>
              </a:defRPr>
            </a:lvl6pPr>
            <a:lvl7pPr lvl="6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5B5B5B"/>
              </a:buClr>
              <a:buSzPts val="2800"/>
              <a:buNone/>
              <a:defRPr>
                <a:solidFill>
                  <a:srgbClr val="5B5B5B"/>
                </a:solidFill>
              </a:defRPr>
            </a:lvl7pPr>
            <a:lvl8pPr lvl="7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5B5B5B"/>
              </a:buClr>
              <a:buSzPts val="2800"/>
              <a:buNone/>
              <a:defRPr>
                <a:solidFill>
                  <a:srgbClr val="5B5B5B"/>
                </a:solidFill>
              </a:defRPr>
            </a:lvl8pPr>
            <a:lvl9pPr lvl="8" algn="l">
              <a:lnSpc>
                <a:spcPct val="90000"/>
              </a:lnSpc>
              <a:spcBef>
                <a:spcPts val="2000"/>
              </a:spcBef>
              <a:spcAft>
                <a:spcPts val="2000"/>
              </a:spcAft>
              <a:buClr>
                <a:srgbClr val="5B5B5B"/>
              </a:buClr>
              <a:buSzPts val="2800"/>
              <a:buNone/>
              <a:defRPr>
                <a:solidFill>
                  <a:srgbClr val="5B5B5B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g36dde053de4_0_98"/>
          <p:cNvSpPr txBox="1">
            <a:spLocks noGrp="1"/>
          </p:cNvSpPr>
          <p:nvPr>
            <p:ph type="title"/>
          </p:nvPr>
        </p:nvSpPr>
        <p:spPr>
          <a:xfrm>
            <a:off x="731525" y="549126"/>
            <a:ext cx="16689600" cy="7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900" tIns="182900" rIns="182900" bIns="182900" anchor="t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/>
            </a:lvl1pPr>
            <a:lvl2pPr lvl="1" algn="l">
              <a:lnSpc>
                <a:spcPct val="85000"/>
              </a:lnSpc>
              <a:spcBef>
                <a:spcPts val="200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85000"/>
              </a:lnSpc>
              <a:spcBef>
                <a:spcPts val="20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85000"/>
              </a:lnSpc>
              <a:spcBef>
                <a:spcPts val="20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85000"/>
              </a:lnSpc>
              <a:spcBef>
                <a:spcPts val="20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85000"/>
              </a:lnSpc>
              <a:spcBef>
                <a:spcPts val="20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85000"/>
              </a:lnSpc>
              <a:spcBef>
                <a:spcPts val="20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85000"/>
              </a:lnSpc>
              <a:spcBef>
                <a:spcPts val="20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85000"/>
              </a:lnSpc>
              <a:spcBef>
                <a:spcPts val="2000"/>
              </a:spcBef>
              <a:spcAft>
                <a:spcPts val="200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g36dde053de4_0_98"/>
          <p:cNvSpPr/>
          <p:nvPr/>
        </p:nvSpPr>
        <p:spPr>
          <a:xfrm>
            <a:off x="0" y="687611"/>
            <a:ext cx="274200" cy="73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82900" tIns="182900" rIns="182900" bIns="182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36dde053de4_0_61"/>
          <p:cNvSpPr txBox="1">
            <a:spLocks noGrp="1"/>
          </p:cNvSpPr>
          <p:nvPr>
            <p:ph type="title"/>
          </p:nvPr>
        </p:nvSpPr>
        <p:spPr>
          <a:xfrm>
            <a:off x="623400" y="4301700"/>
            <a:ext cx="17041200" cy="16836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19" name="Google Shape;19;g36dde053de4_0_61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36dde053de4_0_64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36dde053de4_0_64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g36dde053de4_0_64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6dde053de4_0_68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36dde053de4_0_68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79998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7" name="Google Shape;27;g36dde053de4_0_68"/>
          <p:cNvSpPr txBox="1">
            <a:spLocks noGrp="1"/>
          </p:cNvSpPr>
          <p:nvPr>
            <p:ph type="body" idx="2"/>
          </p:nvPr>
        </p:nvSpPr>
        <p:spPr>
          <a:xfrm>
            <a:off x="9664800" y="2304950"/>
            <a:ext cx="7999800" cy="6832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28" name="Google Shape;28;g36dde053de4_0_68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36dde053de4_0_73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g36dde053de4_0_73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36dde053de4_0_76"/>
          <p:cNvSpPr txBox="1">
            <a:spLocks noGrp="1"/>
          </p:cNvSpPr>
          <p:nvPr>
            <p:ph type="title"/>
          </p:nvPr>
        </p:nvSpPr>
        <p:spPr>
          <a:xfrm>
            <a:off x="623400" y="1111200"/>
            <a:ext cx="5616000" cy="15114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g36dde053de4_0_76"/>
          <p:cNvSpPr txBox="1">
            <a:spLocks noGrp="1"/>
          </p:cNvSpPr>
          <p:nvPr>
            <p:ph type="body" idx="1"/>
          </p:nvPr>
        </p:nvSpPr>
        <p:spPr>
          <a:xfrm>
            <a:off x="623400" y="2779200"/>
            <a:ext cx="5616000" cy="6358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5" name="Google Shape;35;g36dde053de4_0_76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6dde053de4_0_80"/>
          <p:cNvSpPr txBox="1">
            <a:spLocks noGrp="1"/>
          </p:cNvSpPr>
          <p:nvPr>
            <p:ph type="title"/>
          </p:nvPr>
        </p:nvSpPr>
        <p:spPr>
          <a:xfrm>
            <a:off x="980500" y="900300"/>
            <a:ext cx="12735600" cy="81816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38" name="Google Shape;38;g36dde053de4_0_80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36dde053de4_0_83"/>
          <p:cNvSpPr/>
          <p:nvPr/>
        </p:nvSpPr>
        <p:spPr>
          <a:xfrm>
            <a:off x="9144000" y="-250"/>
            <a:ext cx="91440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g36dde053de4_0_83"/>
          <p:cNvSpPr txBox="1">
            <a:spLocks noGrp="1"/>
          </p:cNvSpPr>
          <p:nvPr>
            <p:ph type="title"/>
          </p:nvPr>
        </p:nvSpPr>
        <p:spPr>
          <a:xfrm>
            <a:off x="531000" y="2466350"/>
            <a:ext cx="8090400" cy="29646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algn="ctr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>
            <a:endParaRPr/>
          </a:p>
        </p:txBody>
      </p:sp>
      <p:sp>
        <p:nvSpPr>
          <p:cNvPr id="42" name="Google Shape;42;g36dde053de4_0_83"/>
          <p:cNvSpPr txBox="1">
            <a:spLocks noGrp="1"/>
          </p:cNvSpPr>
          <p:nvPr>
            <p:ph type="subTitle" idx="1"/>
          </p:nvPr>
        </p:nvSpPr>
        <p:spPr>
          <a:xfrm>
            <a:off x="531000" y="5606150"/>
            <a:ext cx="8090400" cy="2470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36dde053de4_0_83"/>
          <p:cNvSpPr txBox="1">
            <a:spLocks noGrp="1"/>
          </p:cNvSpPr>
          <p:nvPr>
            <p:ph type="body" idx="2"/>
          </p:nvPr>
        </p:nvSpPr>
        <p:spPr>
          <a:xfrm>
            <a:off x="9879000" y="1448150"/>
            <a:ext cx="7674000" cy="7390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marL="457200" lvl="0" indent="-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g36dde053de4_0_83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6dde053de4_0_89"/>
          <p:cNvSpPr txBox="1">
            <a:spLocks noGrp="1"/>
          </p:cNvSpPr>
          <p:nvPr>
            <p:ph type="body" idx="1"/>
          </p:nvPr>
        </p:nvSpPr>
        <p:spPr>
          <a:xfrm>
            <a:off x="623400" y="8461150"/>
            <a:ext cx="11997600" cy="1210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g36dde053de4_0_89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36dde053de4_0_53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36dde053de4_0_53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Char char="●"/>
              <a:defRPr sz="3600">
                <a:solidFill>
                  <a:schemeClr val="dk2"/>
                </a:solidFill>
              </a:defRPr>
            </a:lvl1pPr>
            <a:lvl2pPr marL="914400" lvl="1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2pPr>
            <a:lvl3pPr marL="1371600" lvl="2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3pPr>
            <a:lvl4pPr marL="1828800" lvl="3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4pPr>
            <a:lvl5pPr marL="2286000" lvl="4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5pPr>
            <a:lvl6pPr marL="2743200" lvl="5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6pPr>
            <a:lvl7pPr marL="3200400" lvl="6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7pPr>
            <a:lvl8pPr marL="3657600" lvl="7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>
                <a:solidFill>
                  <a:schemeClr val="dk2"/>
                </a:solidFill>
              </a:defRPr>
            </a:lvl8pPr>
            <a:lvl9pPr marL="4114800" lvl="8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36dde053de4_0_53"/>
          <p:cNvSpPr txBox="1">
            <a:spLocks noGrp="1"/>
          </p:cNvSpPr>
          <p:nvPr>
            <p:ph type="sldNum" idx="12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r">
              <a:buNone/>
              <a:defRPr sz="2000">
                <a:solidFill>
                  <a:schemeClr val="dk2"/>
                </a:solidFill>
              </a:defRPr>
            </a:lvl1pPr>
            <a:lvl2pPr lvl="1" algn="r">
              <a:buNone/>
              <a:defRPr sz="2000">
                <a:solidFill>
                  <a:schemeClr val="dk2"/>
                </a:solidFill>
              </a:defRPr>
            </a:lvl2pPr>
            <a:lvl3pPr lvl="2" algn="r">
              <a:buNone/>
              <a:defRPr sz="2000">
                <a:solidFill>
                  <a:schemeClr val="dk2"/>
                </a:solidFill>
              </a:defRPr>
            </a:lvl3pPr>
            <a:lvl4pPr lvl="3" algn="r">
              <a:buNone/>
              <a:defRPr sz="2000">
                <a:solidFill>
                  <a:schemeClr val="dk2"/>
                </a:solidFill>
              </a:defRPr>
            </a:lvl4pPr>
            <a:lvl5pPr lvl="4" algn="r">
              <a:buNone/>
              <a:defRPr sz="2000">
                <a:solidFill>
                  <a:schemeClr val="dk2"/>
                </a:solidFill>
              </a:defRPr>
            </a:lvl5pPr>
            <a:lvl6pPr lvl="5" algn="r">
              <a:buNone/>
              <a:defRPr sz="2000">
                <a:solidFill>
                  <a:schemeClr val="dk2"/>
                </a:solidFill>
              </a:defRPr>
            </a:lvl6pPr>
            <a:lvl7pPr lvl="6" algn="r">
              <a:buNone/>
              <a:defRPr sz="2000">
                <a:solidFill>
                  <a:schemeClr val="dk2"/>
                </a:solidFill>
              </a:defRPr>
            </a:lvl7pPr>
            <a:lvl8pPr lvl="7" algn="r">
              <a:buNone/>
              <a:defRPr sz="2000">
                <a:solidFill>
                  <a:schemeClr val="dk2"/>
                </a:solidFill>
              </a:defRPr>
            </a:lvl8pPr>
            <a:lvl9pPr lvl="8" algn="r">
              <a:buNone/>
              <a:defRPr sz="2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/>
          <p:nvPr/>
        </p:nvSpPr>
        <p:spPr>
          <a:xfrm>
            <a:off x="15224028" y="312480"/>
            <a:ext cx="2035272" cy="716220"/>
          </a:xfrm>
          <a:custGeom>
            <a:avLst/>
            <a:gdLst/>
            <a:ahLst/>
            <a:cxnLst/>
            <a:rect l="l" t="t" r="r" b="b"/>
            <a:pathLst>
              <a:path w="2035272" h="716220" extrusionOk="0">
                <a:moveTo>
                  <a:pt x="0" y="0"/>
                </a:moveTo>
                <a:lnTo>
                  <a:pt x="2035272" y="0"/>
                </a:lnTo>
                <a:lnTo>
                  <a:pt x="2035272" y="716220"/>
                </a:lnTo>
                <a:lnTo>
                  <a:pt x="0" y="71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9716" t="-66100" r="-27805" b="-8556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" name="Google Shape;68;p1"/>
          <p:cNvGrpSpPr/>
          <p:nvPr/>
        </p:nvGrpSpPr>
        <p:grpSpPr>
          <a:xfrm>
            <a:off x="0" y="2837207"/>
            <a:ext cx="18288000" cy="1176811"/>
            <a:chOff x="0" y="-19050"/>
            <a:chExt cx="5287621" cy="340252"/>
          </a:xfrm>
        </p:grpSpPr>
        <p:sp>
          <p:nvSpPr>
            <p:cNvPr id="69" name="Google Shape;69;p1"/>
            <p:cNvSpPr/>
            <p:nvPr/>
          </p:nvSpPr>
          <p:spPr>
            <a:xfrm>
              <a:off x="0" y="0"/>
              <a:ext cx="5287621" cy="321202"/>
            </a:xfrm>
            <a:custGeom>
              <a:avLst/>
              <a:gdLst/>
              <a:ahLst/>
              <a:cxnLst/>
              <a:rect l="l" t="t" r="r" b="b"/>
              <a:pathLst>
                <a:path w="5287621" h="321202" extrusionOk="0">
                  <a:moveTo>
                    <a:pt x="0" y="0"/>
                  </a:moveTo>
                  <a:lnTo>
                    <a:pt x="5287621" y="0"/>
                  </a:lnTo>
                  <a:lnTo>
                    <a:pt x="5287621" y="321202"/>
                  </a:lnTo>
                  <a:lnTo>
                    <a:pt x="0" y="321202"/>
                  </a:lnTo>
                  <a:close/>
                </a:path>
              </a:pathLst>
            </a:custGeom>
            <a:solidFill>
              <a:srgbClr val="00CD8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"/>
            <p:cNvSpPr txBox="1"/>
            <p:nvPr/>
          </p:nvSpPr>
          <p:spPr>
            <a:xfrm>
              <a:off x="0" y="-19050"/>
              <a:ext cx="5287621" cy="3402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" name="Google Shape;71;p1"/>
          <p:cNvGrpSpPr/>
          <p:nvPr/>
        </p:nvGrpSpPr>
        <p:grpSpPr>
          <a:xfrm>
            <a:off x="14417256" y="6466736"/>
            <a:ext cx="2791564" cy="2791564"/>
            <a:chOff x="0" y="0"/>
            <a:chExt cx="812800" cy="812800"/>
          </a:xfrm>
        </p:grpSpPr>
        <p:sp>
          <p:nvSpPr>
            <p:cNvPr id="72" name="Google Shape;72;p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D8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975" tIns="10975" rIns="10975" bIns="10975" anchor="ctr" anchorCtr="0">
              <a:noAutofit/>
            </a:bodyPr>
            <a:lstStyle/>
            <a:p>
              <a:pPr marL="0" marR="0" lvl="0" indent="0" algn="ctr" rtl="0">
                <a:lnSpc>
                  <a:spcPct val="11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4" name="Google Shape;74;p1"/>
          <p:cNvSpPr/>
          <p:nvPr/>
        </p:nvSpPr>
        <p:spPr>
          <a:xfrm>
            <a:off x="14591790" y="6630457"/>
            <a:ext cx="2442495" cy="2442485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"/>
          <p:cNvSpPr/>
          <p:nvPr/>
        </p:nvSpPr>
        <p:spPr>
          <a:xfrm>
            <a:off x="972949" y="802867"/>
            <a:ext cx="4210171" cy="863085"/>
          </a:xfrm>
          <a:custGeom>
            <a:avLst/>
            <a:gdLst/>
            <a:ahLst/>
            <a:cxnLst/>
            <a:rect l="l" t="t" r="r" b="b"/>
            <a:pathLst>
              <a:path w="4210171" h="863085" extrusionOk="0">
                <a:moveTo>
                  <a:pt x="0" y="0"/>
                </a:moveTo>
                <a:lnTo>
                  <a:pt x="4210172" y="0"/>
                </a:lnTo>
                <a:lnTo>
                  <a:pt x="4210172" y="863085"/>
                </a:lnTo>
                <a:lnTo>
                  <a:pt x="0" y="8630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"/>
          <p:cNvSpPr txBox="1"/>
          <p:nvPr/>
        </p:nvSpPr>
        <p:spPr>
          <a:xfrm>
            <a:off x="972949" y="2936269"/>
            <a:ext cx="17086451" cy="84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96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INSIDE THE OPEN-SOURCE SNOWFLAKE AI TOOLKIT</a:t>
            </a:r>
            <a:endParaRPr sz="5000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7" name="Google Shape;77;p1"/>
          <p:cNvSpPr txBox="1"/>
          <p:nvPr/>
        </p:nvSpPr>
        <p:spPr>
          <a:xfrm>
            <a:off x="10617184" y="6473761"/>
            <a:ext cx="3478918" cy="1236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Shankar Narayanan SGS</a:t>
            </a:r>
            <a:endParaRPr/>
          </a:p>
        </p:txBody>
      </p:sp>
      <p:sp>
        <p:nvSpPr>
          <p:cNvPr id="78" name="Google Shape;78;p1"/>
          <p:cNvSpPr txBox="1"/>
          <p:nvPr/>
        </p:nvSpPr>
        <p:spPr>
          <a:xfrm>
            <a:off x="1395703" y="856585"/>
            <a:ext cx="3364665" cy="6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99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Starting Now</a:t>
            </a:r>
            <a:endParaRPr/>
          </a:p>
        </p:txBody>
      </p:sp>
      <p:sp>
        <p:nvSpPr>
          <p:cNvPr id="79" name="Google Shape;79;p1"/>
          <p:cNvSpPr txBox="1"/>
          <p:nvPr/>
        </p:nvSpPr>
        <p:spPr>
          <a:xfrm>
            <a:off x="10728788" y="8005392"/>
            <a:ext cx="3478918" cy="1711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Principal Architect</a:t>
            </a:r>
            <a:endParaRPr/>
          </a:p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Microsoft</a:t>
            </a:r>
            <a:endParaRPr/>
          </a:p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Snowflake Data Superhero</a:t>
            </a:r>
            <a:endParaRPr/>
          </a:p>
        </p:txBody>
      </p:sp>
      <p:cxnSp>
        <p:nvCxnSpPr>
          <p:cNvPr id="80" name="Google Shape;80;p1"/>
          <p:cNvCxnSpPr/>
          <p:nvPr/>
        </p:nvCxnSpPr>
        <p:spPr>
          <a:xfrm>
            <a:off x="10614594" y="7938718"/>
            <a:ext cx="3415861" cy="1905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1" name="Google Shape;81;p1" title="Speaker_Pic.jp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511639" y="6466736"/>
            <a:ext cx="2602795" cy="2677611"/>
          </a:xfrm>
          <a:prstGeom prst="ellipse">
            <a:avLst/>
          </a:prstGeom>
          <a:noFill/>
          <a:ln w="1270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2" name="Google Shape;82;p1" title="ShankarNarayananSGS_Linkedin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9600" y="6377900"/>
            <a:ext cx="2791575" cy="27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" name="Google Shape;211;p10"/>
          <p:cNvCxnSpPr/>
          <p:nvPr/>
        </p:nvCxnSpPr>
        <p:spPr>
          <a:xfrm>
            <a:off x="1028700" y="102870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2" name="Google Shape;212;p10"/>
          <p:cNvCxnSpPr/>
          <p:nvPr/>
        </p:nvCxnSpPr>
        <p:spPr>
          <a:xfrm>
            <a:off x="1028700" y="927735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13" name="Google Shape;213;p10"/>
          <p:cNvGrpSpPr/>
          <p:nvPr/>
        </p:nvGrpSpPr>
        <p:grpSpPr>
          <a:xfrm>
            <a:off x="16363515" y="505438"/>
            <a:ext cx="864047" cy="491487"/>
            <a:chOff x="63500" y="63500"/>
            <a:chExt cx="1728089" cy="982980"/>
          </a:xfrm>
        </p:grpSpPr>
        <p:sp>
          <p:nvSpPr>
            <p:cNvPr id="214" name="Google Shape;214;p10"/>
            <p:cNvSpPr/>
            <p:nvPr/>
          </p:nvSpPr>
          <p:spPr>
            <a:xfrm>
              <a:off x="63500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71526" y="0"/>
                  </a:moveTo>
                  <a:lnTo>
                    <a:pt x="498348" y="0"/>
                  </a:lnTo>
                  <a:lnTo>
                    <a:pt x="213995" y="363601"/>
                  </a:lnTo>
                  <a:lnTo>
                    <a:pt x="498348" y="727329"/>
                  </a:lnTo>
                  <a:lnTo>
                    <a:pt x="271526" y="727329"/>
                  </a:lnTo>
                  <a:lnTo>
                    <a:pt x="0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0"/>
            <p:cNvSpPr/>
            <p:nvPr/>
          </p:nvSpPr>
          <p:spPr>
            <a:xfrm>
              <a:off x="1293241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26822" y="0"/>
                  </a:moveTo>
                  <a:lnTo>
                    <a:pt x="0" y="0"/>
                  </a:lnTo>
                  <a:lnTo>
                    <a:pt x="284353" y="363601"/>
                  </a:lnTo>
                  <a:lnTo>
                    <a:pt x="0" y="727329"/>
                  </a:lnTo>
                  <a:lnTo>
                    <a:pt x="226822" y="727329"/>
                  </a:lnTo>
                  <a:lnTo>
                    <a:pt x="498348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611505" y="63500"/>
              <a:ext cx="729107" cy="982980"/>
            </a:xfrm>
            <a:custGeom>
              <a:avLst/>
              <a:gdLst/>
              <a:ahLst/>
              <a:cxnLst/>
              <a:rect l="l" t="t" r="r" b="b"/>
              <a:pathLst>
                <a:path w="729107" h="982980" extrusionOk="0">
                  <a:moveTo>
                    <a:pt x="563499" y="49657"/>
                  </a:moveTo>
                  <a:cubicBezTo>
                    <a:pt x="512191" y="16510"/>
                    <a:pt x="454152" y="0"/>
                    <a:pt x="389255" y="0"/>
                  </a:cubicBezTo>
                  <a:cubicBezTo>
                    <a:pt x="338963" y="0"/>
                    <a:pt x="293624" y="11049"/>
                    <a:pt x="253492" y="33147"/>
                  </a:cubicBezTo>
                  <a:cubicBezTo>
                    <a:pt x="229743" y="46228"/>
                    <a:pt x="208661" y="62103"/>
                    <a:pt x="190373" y="80645"/>
                  </a:cubicBezTo>
                  <a:lnTo>
                    <a:pt x="190373" y="10668"/>
                  </a:lnTo>
                  <a:lnTo>
                    <a:pt x="0" y="10668"/>
                  </a:lnTo>
                  <a:lnTo>
                    <a:pt x="0" y="982980"/>
                  </a:lnTo>
                  <a:lnTo>
                    <a:pt x="188849" y="982980"/>
                  </a:lnTo>
                  <a:lnTo>
                    <a:pt x="188849" y="678053"/>
                  </a:lnTo>
                  <a:cubicBezTo>
                    <a:pt x="207264" y="696468"/>
                    <a:pt x="228473" y="712089"/>
                    <a:pt x="252730" y="725043"/>
                  </a:cubicBezTo>
                  <a:cubicBezTo>
                    <a:pt x="293370" y="746633"/>
                    <a:pt x="338963" y="757428"/>
                    <a:pt x="389255" y="757428"/>
                  </a:cubicBezTo>
                  <a:cubicBezTo>
                    <a:pt x="454152" y="757428"/>
                    <a:pt x="512191" y="740791"/>
                    <a:pt x="563499" y="707771"/>
                  </a:cubicBezTo>
                  <a:cubicBezTo>
                    <a:pt x="614807" y="674751"/>
                    <a:pt x="655193" y="629412"/>
                    <a:pt x="684784" y="572262"/>
                  </a:cubicBezTo>
                  <a:cubicBezTo>
                    <a:pt x="714375" y="515112"/>
                    <a:pt x="729107" y="450850"/>
                    <a:pt x="729107" y="379476"/>
                  </a:cubicBezTo>
                  <a:cubicBezTo>
                    <a:pt x="729107" y="307213"/>
                    <a:pt x="714375" y="242443"/>
                    <a:pt x="684784" y="185166"/>
                  </a:cubicBezTo>
                  <a:cubicBezTo>
                    <a:pt x="655193" y="127889"/>
                    <a:pt x="614807" y="82804"/>
                    <a:pt x="563499" y="49657"/>
                  </a:cubicBezTo>
                  <a:moveTo>
                    <a:pt x="511937" y="481076"/>
                  </a:moveTo>
                  <a:cubicBezTo>
                    <a:pt x="496951" y="510667"/>
                    <a:pt x="475869" y="533781"/>
                    <a:pt x="448818" y="550291"/>
                  </a:cubicBezTo>
                  <a:cubicBezTo>
                    <a:pt x="421767" y="566801"/>
                    <a:pt x="390779" y="575183"/>
                    <a:pt x="355854" y="575183"/>
                  </a:cubicBezTo>
                  <a:cubicBezTo>
                    <a:pt x="320929" y="575183"/>
                    <a:pt x="290195" y="566928"/>
                    <a:pt x="263652" y="550291"/>
                  </a:cubicBezTo>
                  <a:cubicBezTo>
                    <a:pt x="237109" y="533654"/>
                    <a:pt x="216281" y="510667"/>
                    <a:pt x="201168" y="481076"/>
                  </a:cubicBezTo>
                  <a:cubicBezTo>
                    <a:pt x="186055" y="451485"/>
                    <a:pt x="178689" y="417068"/>
                    <a:pt x="178689" y="377952"/>
                  </a:cubicBezTo>
                  <a:cubicBezTo>
                    <a:pt x="178689" y="339852"/>
                    <a:pt x="186182" y="305943"/>
                    <a:pt x="201168" y="276352"/>
                  </a:cubicBezTo>
                  <a:cubicBezTo>
                    <a:pt x="216154" y="246761"/>
                    <a:pt x="237236" y="223647"/>
                    <a:pt x="264287" y="207137"/>
                  </a:cubicBezTo>
                  <a:cubicBezTo>
                    <a:pt x="291338" y="190627"/>
                    <a:pt x="321945" y="182245"/>
                    <a:pt x="355727" y="182245"/>
                  </a:cubicBezTo>
                  <a:cubicBezTo>
                    <a:pt x="390525" y="182245"/>
                    <a:pt x="421513" y="190500"/>
                    <a:pt x="448691" y="207137"/>
                  </a:cubicBezTo>
                  <a:cubicBezTo>
                    <a:pt x="475869" y="223774"/>
                    <a:pt x="496824" y="246761"/>
                    <a:pt x="511810" y="276352"/>
                  </a:cubicBezTo>
                  <a:cubicBezTo>
                    <a:pt x="526796" y="305943"/>
                    <a:pt x="534289" y="339852"/>
                    <a:pt x="534289" y="377952"/>
                  </a:cubicBezTo>
                  <a:cubicBezTo>
                    <a:pt x="534289" y="417068"/>
                    <a:pt x="526796" y="451485"/>
                    <a:pt x="511810" y="481076"/>
                  </a:cubicBezTo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7" name="Google Shape;217;p10"/>
          <p:cNvSpPr txBox="1"/>
          <p:nvPr/>
        </p:nvSpPr>
        <p:spPr>
          <a:xfrm>
            <a:off x="16882846" y="9172575"/>
            <a:ext cx="376454" cy="896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97141"/>
              </a:buClr>
              <a:buSzPts val="5199"/>
              <a:buFont typeface="Outfit"/>
              <a:buNone/>
            </a:pPr>
            <a:r>
              <a:rPr lang="en-US" sz="5199" b="1">
                <a:solidFill>
                  <a:srgbClr val="F97141"/>
                </a:solidFill>
                <a:latin typeface="Outfit"/>
                <a:ea typeface="Outfit"/>
                <a:cs typeface="Outfit"/>
                <a:sym typeface="Outfit"/>
              </a:rPr>
              <a:t>&gt;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0"/>
          <p:cNvSpPr txBox="1"/>
          <p:nvPr/>
        </p:nvSpPr>
        <p:spPr>
          <a:xfrm>
            <a:off x="1028700" y="9397050"/>
            <a:ext cx="93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Outfit"/>
              <a:buNone/>
            </a:pPr>
            <a:r>
              <a:rPr lang="en-US" sz="2400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Pg: 10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0"/>
          <p:cNvSpPr txBox="1"/>
          <p:nvPr/>
        </p:nvSpPr>
        <p:spPr>
          <a:xfrm>
            <a:off x="1028700" y="1236625"/>
            <a:ext cx="13670700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Outfit"/>
              <a:buNone/>
            </a:pPr>
            <a:r>
              <a:rPr lang="en-US" sz="5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Why Snowflake AI Toolkit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0"/>
          <p:cNvSpPr txBox="1"/>
          <p:nvPr/>
        </p:nvSpPr>
        <p:spPr>
          <a:xfrm>
            <a:off x="1028700" y="2714466"/>
            <a:ext cx="11337000" cy="620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From AI Buzz to Business Impact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Built on Trusted Data Foundations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Bridging Business and IT with Usable AI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Accelerated Proof-of-Value (POV)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 for Everyone, Not Just Data Scientists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Free Time / Difficulty to Fall Asleep</a:t>
            </a:r>
            <a:b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5" name="Google Shape;225;p11"/>
          <p:cNvCxnSpPr/>
          <p:nvPr/>
        </p:nvCxnSpPr>
        <p:spPr>
          <a:xfrm>
            <a:off x="1028700" y="102870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6" name="Google Shape;226;p11"/>
          <p:cNvCxnSpPr/>
          <p:nvPr/>
        </p:nvCxnSpPr>
        <p:spPr>
          <a:xfrm>
            <a:off x="1028700" y="927735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27" name="Google Shape;227;p11"/>
          <p:cNvGrpSpPr/>
          <p:nvPr/>
        </p:nvGrpSpPr>
        <p:grpSpPr>
          <a:xfrm>
            <a:off x="16363515" y="505438"/>
            <a:ext cx="864047" cy="491487"/>
            <a:chOff x="63500" y="63500"/>
            <a:chExt cx="1728089" cy="982980"/>
          </a:xfrm>
        </p:grpSpPr>
        <p:sp>
          <p:nvSpPr>
            <p:cNvPr id="228" name="Google Shape;228;p11"/>
            <p:cNvSpPr/>
            <p:nvPr/>
          </p:nvSpPr>
          <p:spPr>
            <a:xfrm>
              <a:off x="63500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71526" y="0"/>
                  </a:moveTo>
                  <a:lnTo>
                    <a:pt x="498348" y="0"/>
                  </a:lnTo>
                  <a:lnTo>
                    <a:pt x="213995" y="363601"/>
                  </a:lnTo>
                  <a:lnTo>
                    <a:pt x="498348" y="727329"/>
                  </a:lnTo>
                  <a:lnTo>
                    <a:pt x="271526" y="727329"/>
                  </a:lnTo>
                  <a:lnTo>
                    <a:pt x="0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1293241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26822" y="0"/>
                  </a:moveTo>
                  <a:lnTo>
                    <a:pt x="0" y="0"/>
                  </a:lnTo>
                  <a:lnTo>
                    <a:pt x="284353" y="363601"/>
                  </a:lnTo>
                  <a:lnTo>
                    <a:pt x="0" y="727329"/>
                  </a:lnTo>
                  <a:lnTo>
                    <a:pt x="226822" y="727329"/>
                  </a:lnTo>
                  <a:lnTo>
                    <a:pt x="498348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611505" y="63500"/>
              <a:ext cx="729107" cy="982980"/>
            </a:xfrm>
            <a:custGeom>
              <a:avLst/>
              <a:gdLst/>
              <a:ahLst/>
              <a:cxnLst/>
              <a:rect l="l" t="t" r="r" b="b"/>
              <a:pathLst>
                <a:path w="729107" h="982980" extrusionOk="0">
                  <a:moveTo>
                    <a:pt x="563499" y="49657"/>
                  </a:moveTo>
                  <a:cubicBezTo>
                    <a:pt x="512191" y="16510"/>
                    <a:pt x="454152" y="0"/>
                    <a:pt x="389255" y="0"/>
                  </a:cubicBezTo>
                  <a:cubicBezTo>
                    <a:pt x="338963" y="0"/>
                    <a:pt x="293624" y="11049"/>
                    <a:pt x="253492" y="33147"/>
                  </a:cubicBezTo>
                  <a:cubicBezTo>
                    <a:pt x="229743" y="46228"/>
                    <a:pt x="208661" y="62103"/>
                    <a:pt x="190373" y="80645"/>
                  </a:cubicBezTo>
                  <a:lnTo>
                    <a:pt x="190373" y="10668"/>
                  </a:lnTo>
                  <a:lnTo>
                    <a:pt x="0" y="10668"/>
                  </a:lnTo>
                  <a:lnTo>
                    <a:pt x="0" y="982980"/>
                  </a:lnTo>
                  <a:lnTo>
                    <a:pt x="188849" y="982980"/>
                  </a:lnTo>
                  <a:lnTo>
                    <a:pt x="188849" y="678053"/>
                  </a:lnTo>
                  <a:cubicBezTo>
                    <a:pt x="207264" y="696468"/>
                    <a:pt x="228473" y="712089"/>
                    <a:pt x="252730" y="725043"/>
                  </a:cubicBezTo>
                  <a:cubicBezTo>
                    <a:pt x="293370" y="746633"/>
                    <a:pt x="338963" y="757428"/>
                    <a:pt x="389255" y="757428"/>
                  </a:cubicBezTo>
                  <a:cubicBezTo>
                    <a:pt x="454152" y="757428"/>
                    <a:pt x="512191" y="740791"/>
                    <a:pt x="563499" y="707771"/>
                  </a:cubicBezTo>
                  <a:cubicBezTo>
                    <a:pt x="614807" y="674751"/>
                    <a:pt x="655193" y="629412"/>
                    <a:pt x="684784" y="572262"/>
                  </a:cubicBezTo>
                  <a:cubicBezTo>
                    <a:pt x="714375" y="515112"/>
                    <a:pt x="729107" y="450850"/>
                    <a:pt x="729107" y="379476"/>
                  </a:cubicBezTo>
                  <a:cubicBezTo>
                    <a:pt x="729107" y="307213"/>
                    <a:pt x="714375" y="242443"/>
                    <a:pt x="684784" y="185166"/>
                  </a:cubicBezTo>
                  <a:cubicBezTo>
                    <a:pt x="655193" y="127889"/>
                    <a:pt x="614807" y="82804"/>
                    <a:pt x="563499" y="49657"/>
                  </a:cubicBezTo>
                  <a:moveTo>
                    <a:pt x="511937" y="481076"/>
                  </a:moveTo>
                  <a:cubicBezTo>
                    <a:pt x="496951" y="510667"/>
                    <a:pt x="475869" y="533781"/>
                    <a:pt x="448818" y="550291"/>
                  </a:cubicBezTo>
                  <a:cubicBezTo>
                    <a:pt x="421767" y="566801"/>
                    <a:pt x="390779" y="575183"/>
                    <a:pt x="355854" y="575183"/>
                  </a:cubicBezTo>
                  <a:cubicBezTo>
                    <a:pt x="320929" y="575183"/>
                    <a:pt x="290195" y="566928"/>
                    <a:pt x="263652" y="550291"/>
                  </a:cubicBezTo>
                  <a:cubicBezTo>
                    <a:pt x="237109" y="533654"/>
                    <a:pt x="216281" y="510667"/>
                    <a:pt x="201168" y="481076"/>
                  </a:cubicBezTo>
                  <a:cubicBezTo>
                    <a:pt x="186055" y="451485"/>
                    <a:pt x="178689" y="417068"/>
                    <a:pt x="178689" y="377952"/>
                  </a:cubicBezTo>
                  <a:cubicBezTo>
                    <a:pt x="178689" y="339852"/>
                    <a:pt x="186182" y="305943"/>
                    <a:pt x="201168" y="276352"/>
                  </a:cubicBezTo>
                  <a:cubicBezTo>
                    <a:pt x="216154" y="246761"/>
                    <a:pt x="237236" y="223647"/>
                    <a:pt x="264287" y="207137"/>
                  </a:cubicBezTo>
                  <a:cubicBezTo>
                    <a:pt x="291338" y="190627"/>
                    <a:pt x="321945" y="182245"/>
                    <a:pt x="355727" y="182245"/>
                  </a:cubicBezTo>
                  <a:cubicBezTo>
                    <a:pt x="390525" y="182245"/>
                    <a:pt x="421513" y="190500"/>
                    <a:pt x="448691" y="207137"/>
                  </a:cubicBezTo>
                  <a:cubicBezTo>
                    <a:pt x="475869" y="223774"/>
                    <a:pt x="496824" y="246761"/>
                    <a:pt x="511810" y="276352"/>
                  </a:cubicBezTo>
                  <a:cubicBezTo>
                    <a:pt x="526796" y="305943"/>
                    <a:pt x="534289" y="339852"/>
                    <a:pt x="534289" y="377952"/>
                  </a:cubicBezTo>
                  <a:cubicBezTo>
                    <a:pt x="534289" y="417068"/>
                    <a:pt x="526796" y="451485"/>
                    <a:pt x="511810" y="481076"/>
                  </a:cubicBezTo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1" name="Google Shape;231;p11"/>
          <p:cNvSpPr txBox="1"/>
          <p:nvPr/>
        </p:nvSpPr>
        <p:spPr>
          <a:xfrm>
            <a:off x="16882846" y="9172575"/>
            <a:ext cx="376454" cy="896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97141"/>
              </a:buClr>
              <a:buSzPts val="5199"/>
              <a:buFont typeface="Outfit"/>
              <a:buNone/>
            </a:pPr>
            <a:r>
              <a:rPr lang="en-US" sz="5199" b="1">
                <a:solidFill>
                  <a:srgbClr val="F97141"/>
                </a:solidFill>
                <a:latin typeface="Outfit"/>
                <a:ea typeface="Outfit"/>
                <a:cs typeface="Outfit"/>
                <a:sym typeface="Outfit"/>
              </a:rPr>
              <a:t>&gt;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1"/>
          <p:cNvSpPr txBox="1"/>
          <p:nvPr/>
        </p:nvSpPr>
        <p:spPr>
          <a:xfrm>
            <a:off x="925825" y="9436225"/>
            <a:ext cx="939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Outfit"/>
              <a:buNone/>
            </a:pPr>
            <a:r>
              <a:rPr lang="en-US" sz="2400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Pg: 1 1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11"/>
          <p:cNvSpPr txBox="1"/>
          <p:nvPr/>
        </p:nvSpPr>
        <p:spPr>
          <a:xfrm>
            <a:off x="1028700" y="1236625"/>
            <a:ext cx="13670700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Outfit"/>
              <a:buNone/>
            </a:pPr>
            <a:r>
              <a:rPr lang="en-US" sz="5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What you can do with this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1"/>
          <p:cNvSpPr txBox="1"/>
          <p:nvPr/>
        </p:nvSpPr>
        <p:spPr>
          <a:xfrm>
            <a:off x="1028700" y="2714466"/>
            <a:ext cx="11337000" cy="620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Test and quickly explore Cortex AI’s native features.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Rapidly prototype and build AI-driven solutions.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Execute AI use-cases like RAG and fine-tuning with custom datasets.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Customize and extend the toolkit to fit any specific use case or organizational need.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Shorten development time with pre-built functions.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Learn and practice Snowflake AI features.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9" name="Google Shape;239;g36dbdfe1e13_0_4"/>
          <p:cNvCxnSpPr/>
          <p:nvPr/>
        </p:nvCxnSpPr>
        <p:spPr>
          <a:xfrm>
            <a:off x="1028700" y="102870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0" name="Google Shape;240;g36dbdfe1e13_0_4"/>
          <p:cNvCxnSpPr/>
          <p:nvPr/>
        </p:nvCxnSpPr>
        <p:spPr>
          <a:xfrm>
            <a:off x="1028700" y="927735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41" name="Google Shape;241;g36dbdfe1e13_0_4"/>
          <p:cNvGrpSpPr/>
          <p:nvPr/>
        </p:nvGrpSpPr>
        <p:grpSpPr>
          <a:xfrm>
            <a:off x="16363515" y="505438"/>
            <a:ext cx="864045" cy="491490"/>
            <a:chOff x="63500" y="63500"/>
            <a:chExt cx="1728089" cy="982980"/>
          </a:xfrm>
        </p:grpSpPr>
        <p:sp>
          <p:nvSpPr>
            <p:cNvPr id="242" name="Google Shape;242;g36dbdfe1e13_0_4"/>
            <p:cNvSpPr/>
            <p:nvPr/>
          </p:nvSpPr>
          <p:spPr>
            <a:xfrm>
              <a:off x="63500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71526" y="0"/>
                  </a:moveTo>
                  <a:lnTo>
                    <a:pt x="498348" y="0"/>
                  </a:lnTo>
                  <a:lnTo>
                    <a:pt x="213995" y="363601"/>
                  </a:lnTo>
                  <a:lnTo>
                    <a:pt x="498348" y="727329"/>
                  </a:lnTo>
                  <a:lnTo>
                    <a:pt x="271526" y="727329"/>
                  </a:lnTo>
                  <a:lnTo>
                    <a:pt x="0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g36dbdfe1e13_0_4"/>
            <p:cNvSpPr/>
            <p:nvPr/>
          </p:nvSpPr>
          <p:spPr>
            <a:xfrm>
              <a:off x="1293241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26822" y="0"/>
                  </a:moveTo>
                  <a:lnTo>
                    <a:pt x="0" y="0"/>
                  </a:lnTo>
                  <a:lnTo>
                    <a:pt x="284353" y="363601"/>
                  </a:lnTo>
                  <a:lnTo>
                    <a:pt x="0" y="727329"/>
                  </a:lnTo>
                  <a:lnTo>
                    <a:pt x="226822" y="727329"/>
                  </a:lnTo>
                  <a:lnTo>
                    <a:pt x="498348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g36dbdfe1e13_0_4"/>
            <p:cNvSpPr/>
            <p:nvPr/>
          </p:nvSpPr>
          <p:spPr>
            <a:xfrm>
              <a:off x="611505" y="63500"/>
              <a:ext cx="729107" cy="982980"/>
            </a:xfrm>
            <a:custGeom>
              <a:avLst/>
              <a:gdLst/>
              <a:ahLst/>
              <a:cxnLst/>
              <a:rect l="l" t="t" r="r" b="b"/>
              <a:pathLst>
                <a:path w="729107" h="982980" extrusionOk="0">
                  <a:moveTo>
                    <a:pt x="563499" y="49657"/>
                  </a:moveTo>
                  <a:cubicBezTo>
                    <a:pt x="512191" y="16510"/>
                    <a:pt x="454152" y="0"/>
                    <a:pt x="389255" y="0"/>
                  </a:cubicBezTo>
                  <a:cubicBezTo>
                    <a:pt x="338963" y="0"/>
                    <a:pt x="293624" y="11049"/>
                    <a:pt x="253492" y="33147"/>
                  </a:cubicBezTo>
                  <a:cubicBezTo>
                    <a:pt x="229743" y="46228"/>
                    <a:pt x="208661" y="62103"/>
                    <a:pt x="190373" y="80645"/>
                  </a:cubicBezTo>
                  <a:lnTo>
                    <a:pt x="190373" y="10668"/>
                  </a:lnTo>
                  <a:lnTo>
                    <a:pt x="0" y="10668"/>
                  </a:lnTo>
                  <a:lnTo>
                    <a:pt x="0" y="982980"/>
                  </a:lnTo>
                  <a:lnTo>
                    <a:pt x="188849" y="982980"/>
                  </a:lnTo>
                  <a:lnTo>
                    <a:pt x="188849" y="678053"/>
                  </a:lnTo>
                  <a:cubicBezTo>
                    <a:pt x="207264" y="696468"/>
                    <a:pt x="228473" y="712089"/>
                    <a:pt x="252730" y="725043"/>
                  </a:cubicBezTo>
                  <a:cubicBezTo>
                    <a:pt x="293370" y="746633"/>
                    <a:pt x="338963" y="757428"/>
                    <a:pt x="389255" y="757428"/>
                  </a:cubicBezTo>
                  <a:cubicBezTo>
                    <a:pt x="454152" y="757428"/>
                    <a:pt x="512191" y="740791"/>
                    <a:pt x="563499" y="707771"/>
                  </a:cubicBezTo>
                  <a:cubicBezTo>
                    <a:pt x="614807" y="674751"/>
                    <a:pt x="655193" y="629412"/>
                    <a:pt x="684784" y="572262"/>
                  </a:cubicBezTo>
                  <a:cubicBezTo>
                    <a:pt x="714375" y="515112"/>
                    <a:pt x="729107" y="450850"/>
                    <a:pt x="729107" y="379476"/>
                  </a:cubicBezTo>
                  <a:cubicBezTo>
                    <a:pt x="729107" y="307213"/>
                    <a:pt x="714375" y="242443"/>
                    <a:pt x="684784" y="185166"/>
                  </a:cubicBezTo>
                  <a:cubicBezTo>
                    <a:pt x="655193" y="127889"/>
                    <a:pt x="614807" y="82804"/>
                    <a:pt x="563499" y="49657"/>
                  </a:cubicBezTo>
                  <a:moveTo>
                    <a:pt x="511937" y="481076"/>
                  </a:moveTo>
                  <a:cubicBezTo>
                    <a:pt x="496951" y="510667"/>
                    <a:pt x="475869" y="533781"/>
                    <a:pt x="448818" y="550291"/>
                  </a:cubicBezTo>
                  <a:cubicBezTo>
                    <a:pt x="421767" y="566801"/>
                    <a:pt x="390779" y="575183"/>
                    <a:pt x="355854" y="575183"/>
                  </a:cubicBezTo>
                  <a:cubicBezTo>
                    <a:pt x="320929" y="575183"/>
                    <a:pt x="290195" y="566928"/>
                    <a:pt x="263652" y="550291"/>
                  </a:cubicBezTo>
                  <a:cubicBezTo>
                    <a:pt x="237109" y="533654"/>
                    <a:pt x="216281" y="510667"/>
                    <a:pt x="201168" y="481076"/>
                  </a:cubicBezTo>
                  <a:cubicBezTo>
                    <a:pt x="186055" y="451485"/>
                    <a:pt x="178689" y="417068"/>
                    <a:pt x="178689" y="377952"/>
                  </a:cubicBezTo>
                  <a:cubicBezTo>
                    <a:pt x="178689" y="339852"/>
                    <a:pt x="186182" y="305943"/>
                    <a:pt x="201168" y="276352"/>
                  </a:cubicBezTo>
                  <a:cubicBezTo>
                    <a:pt x="216154" y="246761"/>
                    <a:pt x="237236" y="223647"/>
                    <a:pt x="264287" y="207137"/>
                  </a:cubicBezTo>
                  <a:cubicBezTo>
                    <a:pt x="291338" y="190627"/>
                    <a:pt x="321945" y="182245"/>
                    <a:pt x="355727" y="182245"/>
                  </a:cubicBezTo>
                  <a:cubicBezTo>
                    <a:pt x="390525" y="182245"/>
                    <a:pt x="421513" y="190500"/>
                    <a:pt x="448691" y="207137"/>
                  </a:cubicBezTo>
                  <a:cubicBezTo>
                    <a:pt x="475869" y="223774"/>
                    <a:pt x="496824" y="246761"/>
                    <a:pt x="511810" y="276352"/>
                  </a:cubicBezTo>
                  <a:cubicBezTo>
                    <a:pt x="526796" y="305943"/>
                    <a:pt x="534289" y="339852"/>
                    <a:pt x="534289" y="377952"/>
                  </a:cubicBezTo>
                  <a:cubicBezTo>
                    <a:pt x="534289" y="417068"/>
                    <a:pt x="526796" y="451485"/>
                    <a:pt x="511810" y="481076"/>
                  </a:cubicBezTo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5" name="Google Shape;245;g36dbdfe1e13_0_4"/>
          <p:cNvSpPr txBox="1"/>
          <p:nvPr/>
        </p:nvSpPr>
        <p:spPr>
          <a:xfrm>
            <a:off x="16882846" y="9172575"/>
            <a:ext cx="3765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97141"/>
              </a:buClr>
              <a:buSzPts val="5199"/>
              <a:buFont typeface="Outfit"/>
              <a:buNone/>
            </a:pPr>
            <a:r>
              <a:rPr lang="en-US" sz="5199" b="1">
                <a:solidFill>
                  <a:srgbClr val="F97141"/>
                </a:solidFill>
                <a:latin typeface="Outfit"/>
                <a:ea typeface="Outfit"/>
                <a:cs typeface="Outfit"/>
                <a:sym typeface="Outfit"/>
              </a:rPr>
              <a:t>&gt;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36dbdfe1e13_0_4"/>
          <p:cNvSpPr txBox="1"/>
          <p:nvPr/>
        </p:nvSpPr>
        <p:spPr>
          <a:xfrm>
            <a:off x="1028700" y="9397050"/>
            <a:ext cx="120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Outfit"/>
              <a:buNone/>
            </a:pPr>
            <a:r>
              <a:rPr lang="en-US" sz="2400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Pg: 12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36dbdfe1e13_0_4"/>
          <p:cNvSpPr txBox="1"/>
          <p:nvPr/>
        </p:nvSpPr>
        <p:spPr>
          <a:xfrm>
            <a:off x="1028700" y="1236625"/>
            <a:ext cx="13670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-US" sz="5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Use Cases Covered 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36dbdfe1e13_0_4"/>
          <p:cNvSpPr txBox="1"/>
          <p:nvPr/>
        </p:nvSpPr>
        <p:spPr>
          <a:xfrm>
            <a:off x="757375" y="2329725"/>
            <a:ext cx="14413200" cy="525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200" b="1" dirty="0">
                <a:solidFill>
                  <a:schemeClr val="dk1"/>
                </a:solidFill>
              </a:rPr>
            </a:br>
            <a:r>
              <a:rPr lang="en-US" sz="2200" b="1" dirty="0">
                <a:solidFill>
                  <a:schemeClr val="dk1"/>
                </a:solidFill>
              </a:rPr>
              <a:t>	</a:t>
            </a:r>
            <a:r>
              <a:rPr lang="en-US" sz="2600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🔍 Explore Snowflake's multimodal and conversational AI</a:t>
            </a:r>
            <a:br>
              <a:rPr lang="en-US" sz="2600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r>
              <a:rPr lang="en-US" sz="2600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    			– using our no-code toolkit</a:t>
            </a:r>
            <a:endParaRPr sz="2600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37160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37160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💬 Build chatbots over your Snowflake tables in minutes</a:t>
            </a:r>
            <a:br>
              <a:rPr lang="en-US" sz="2600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r>
              <a:rPr lang="en-US" sz="2600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    – turn your data into a conversation</a:t>
            </a:r>
            <a:endParaRPr sz="2600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37160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37160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🎯 Bring your own data (BYOD) for smarter responses</a:t>
            </a:r>
            <a:br>
              <a:rPr lang="en-US" sz="2600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r>
              <a:rPr lang="en-US" sz="2600" dirty="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    – customize your LLM with no dev effort</a:t>
            </a:r>
            <a:endParaRPr sz="3000" dirty="0">
              <a:solidFill>
                <a:schemeClr val="dk1"/>
              </a:solidFill>
            </a:endParaRPr>
          </a:p>
          <a:p>
            <a:pPr marL="137160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35915" r="-20137" b="-1455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12"/>
          <p:cNvSpPr txBox="1"/>
          <p:nvPr/>
        </p:nvSpPr>
        <p:spPr>
          <a:xfrm>
            <a:off x="1028700" y="4479925"/>
            <a:ext cx="10858500" cy="116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Toolkit in Action</a:t>
            </a:r>
            <a:endParaRPr/>
          </a:p>
        </p:txBody>
      </p:sp>
      <p:cxnSp>
        <p:nvCxnSpPr>
          <p:cNvPr id="255" name="Google Shape;255;p12"/>
          <p:cNvCxnSpPr/>
          <p:nvPr/>
        </p:nvCxnSpPr>
        <p:spPr>
          <a:xfrm>
            <a:off x="1028700" y="4271210"/>
            <a:ext cx="1136142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6" name="Google Shape;256;p12"/>
          <p:cNvSpPr/>
          <p:nvPr/>
        </p:nvSpPr>
        <p:spPr>
          <a:xfrm>
            <a:off x="15224028" y="312480"/>
            <a:ext cx="2035272" cy="716220"/>
          </a:xfrm>
          <a:custGeom>
            <a:avLst/>
            <a:gdLst/>
            <a:ahLst/>
            <a:cxnLst/>
            <a:rect l="l" t="t" r="r" b="b"/>
            <a:pathLst>
              <a:path w="2035272" h="716220" extrusionOk="0">
                <a:moveTo>
                  <a:pt x="0" y="0"/>
                </a:moveTo>
                <a:lnTo>
                  <a:pt x="2035272" y="0"/>
                </a:lnTo>
                <a:lnTo>
                  <a:pt x="2035272" y="716220"/>
                </a:lnTo>
                <a:lnTo>
                  <a:pt x="0" y="71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9716" t="-66100" r="-27805" b="-8556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35915" r="-20137" b="-1455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13"/>
          <p:cNvSpPr txBox="1"/>
          <p:nvPr/>
        </p:nvSpPr>
        <p:spPr>
          <a:xfrm>
            <a:off x="1028700" y="4479925"/>
            <a:ext cx="10858500" cy="116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Roadmap</a:t>
            </a:r>
            <a:endParaRPr/>
          </a:p>
        </p:txBody>
      </p:sp>
      <p:cxnSp>
        <p:nvCxnSpPr>
          <p:cNvPr id="263" name="Google Shape;263;p13"/>
          <p:cNvCxnSpPr/>
          <p:nvPr/>
        </p:nvCxnSpPr>
        <p:spPr>
          <a:xfrm>
            <a:off x="1028700" y="4271210"/>
            <a:ext cx="1136142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4" name="Google Shape;264;p13"/>
          <p:cNvSpPr/>
          <p:nvPr/>
        </p:nvSpPr>
        <p:spPr>
          <a:xfrm>
            <a:off x="15224028" y="312480"/>
            <a:ext cx="2035272" cy="716220"/>
          </a:xfrm>
          <a:custGeom>
            <a:avLst/>
            <a:gdLst/>
            <a:ahLst/>
            <a:cxnLst/>
            <a:rect l="l" t="t" r="r" b="b"/>
            <a:pathLst>
              <a:path w="2035272" h="716220" extrusionOk="0">
                <a:moveTo>
                  <a:pt x="0" y="0"/>
                </a:moveTo>
                <a:lnTo>
                  <a:pt x="2035272" y="0"/>
                </a:lnTo>
                <a:lnTo>
                  <a:pt x="2035272" y="716220"/>
                </a:lnTo>
                <a:lnTo>
                  <a:pt x="0" y="71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9716" t="-66100" r="-27805" b="-8556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9" name="Google Shape;269;p14"/>
          <p:cNvCxnSpPr/>
          <p:nvPr/>
        </p:nvCxnSpPr>
        <p:spPr>
          <a:xfrm>
            <a:off x="1028700" y="102870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0" name="Google Shape;270;p14"/>
          <p:cNvCxnSpPr/>
          <p:nvPr/>
        </p:nvCxnSpPr>
        <p:spPr>
          <a:xfrm>
            <a:off x="1028700" y="927735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1" name="Google Shape;271;p14"/>
          <p:cNvGrpSpPr/>
          <p:nvPr/>
        </p:nvGrpSpPr>
        <p:grpSpPr>
          <a:xfrm>
            <a:off x="16363515" y="505438"/>
            <a:ext cx="864047" cy="491487"/>
            <a:chOff x="63500" y="63500"/>
            <a:chExt cx="1728089" cy="982980"/>
          </a:xfrm>
        </p:grpSpPr>
        <p:sp>
          <p:nvSpPr>
            <p:cNvPr id="272" name="Google Shape;272;p14"/>
            <p:cNvSpPr/>
            <p:nvPr/>
          </p:nvSpPr>
          <p:spPr>
            <a:xfrm>
              <a:off x="63500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71526" y="0"/>
                  </a:moveTo>
                  <a:lnTo>
                    <a:pt x="498348" y="0"/>
                  </a:lnTo>
                  <a:lnTo>
                    <a:pt x="213995" y="363601"/>
                  </a:lnTo>
                  <a:lnTo>
                    <a:pt x="498348" y="727329"/>
                  </a:lnTo>
                  <a:lnTo>
                    <a:pt x="271526" y="727329"/>
                  </a:lnTo>
                  <a:lnTo>
                    <a:pt x="0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1293241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26822" y="0"/>
                  </a:moveTo>
                  <a:lnTo>
                    <a:pt x="0" y="0"/>
                  </a:lnTo>
                  <a:lnTo>
                    <a:pt x="284353" y="363601"/>
                  </a:lnTo>
                  <a:lnTo>
                    <a:pt x="0" y="727329"/>
                  </a:lnTo>
                  <a:lnTo>
                    <a:pt x="226822" y="727329"/>
                  </a:lnTo>
                  <a:lnTo>
                    <a:pt x="498348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611505" y="63500"/>
              <a:ext cx="729107" cy="982980"/>
            </a:xfrm>
            <a:custGeom>
              <a:avLst/>
              <a:gdLst/>
              <a:ahLst/>
              <a:cxnLst/>
              <a:rect l="l" t="t" r="r" b="b"/>
              <a:pathLst>
                <a:path w="729107" h="982980" extrusionOk="0">
                  <a:moveTo>
                    <a:pt x="563499" y="49657"/>
                  </a:moveTo>
                  <a:cubicBezTo>
                    <a:pt x="512191" y="16510"/>
                    <a:pt x="454152" y="0"/>
                    <a:pt x="389255" y="0"/>
                  </a:cubicBezTo>
                  <a:cubicBezTo>
                    <a:pt x="338963" y="0"/>
                    <a:pt x="293624" y="11049"/>
                    <a:pt x="253492" y="33147"/>
                  </a:cubicBezTo>
                  <a:cubicBezTo>
                    <a:pt x="229743" y="46228"/>
                    <a:pt x="208661" y="62103"/>
                    <a:pt x="190373" y="80645"/>
                  </a:cubicBezTo>
                  <a:lnTo>
                    <a:pt x="190373" y="10668"/>
                  </a:lnTo>
                  <a:lnTo>
                    <a:pt x="0" y="10668"/>
                  </a:lnTo>
                  <a:lnTo>
                    <a:pt x="0" y="982980"/>
                  </a:lnTo>
                  <a:lnTo>
                    <a:pt x="188849" y="982980"/>
                  </a:lnTo>
                  <a:lnTo>
                    <a:pt x="188849" y="678053"/>
                  </a:lnTo>
                  <a:cubicBezTo>
                    <a:pt x="207264" y="696468"/>
                    <a:pt x="228473" y="712089"/>
                    <a:pt x="252730" y="725043"/>
                  </a:cubicBezTo>
                  <a:cubicBezTo>
                    <a:pt x="293370" y="746633"/>
                    <a:pt x="338963" y="757428"/>
                    <a:pt x="389255" y="757428"/>
                  </a:cubicBezTo>
                  <a:cubicBezTo>
                    <a:pt x="454152" y="757428"/>
                    <a:pt x="512191" y="740791"/>
                    <a:pt x="563499" y="707771"/>
                  </a:cubicBezTo>
                  <a:cubicBezTo>
                    <a:pt x="614807" y="674751"/>
                    <a:pt x="655193" y="629412"/>
                    <a:pt x="684784" y="572262"/>
                  </a:cubicBezTo>
                  <a:cubicBezTo>
                    <a:pt x="714375" y="515112"/>
                    <a:pt x="729107" y="450850"/>
                    <a:pt x="729107" y="379476"/>
                  </a:cubicBezTo>
                  <a:cubicBezTo>
                    <a:pt x="729107" y="307213"/>
                    <a:pt x="714375" y="242443"/>
                    <a:pt x="684784" y="185166"/>
                  </a:cubicBezTo>
                  <a:cubicBezTo>
                    <a:pt x="655193" y="127889"/>
                    <a:pt x="614807" y="82804"/>
                    <a:pt x="563499" y="49657"/>
                  </a:cubicBezTo>
                  <a:moveTo>
                    <a:pt x="511937" y="481076"/>
                  </a:moveTo>
                  <a:cubicBezTo>
                    <a:pt x="496951" y="510667"/>
                    <a:pt x="475869" y="533781"/>
                    <a:pt x="448818" y="550291"/>
                  </a:cubicBezTo>
                  <a:cubicBezTo>
                    <a:pt x="421767" y="566801"/>
                    <a:pt x="390779" y="575183"/>
                    <a:pt x="355854" y="575183"/>
                  </a:cubicBezTo>
                  <a:cubicBezTo>
                    <a:pt x="320929" y="575183"/>
                    <a:pt x="290195" y="566928"/>
                    <a:pt x="263652" y="550291"/>
                  </a:cubicBezTo>
                  <a:cubicBezTo>
                    <a:pt x="237109" y="533654"/>
                    <a:pt x="216281" y="510667"/>
                    <a:pt x="201168" y="481076"/>
                  </a:cubicBezTo>
                  <a:cubicBezTo>
                    <a:pt x="186055" y="451485"/>
                    <a:pt x="178689" y="417068"/>
                    <a:pt x="178689" y="377952"/>
                  </a:cubicBezTo>
                  <a:cubicBezTo>
                    <a:pt x="178689" y="339852"/>
                    <a:pt x="186182" y="305943"/>
                    <a:pt x="201168" y="276352"/>
                  </a:cubicBezTo>
                  <a:cubicBezTo>
                    <a:pt x="216154" y="246761"/>
                    <a:pt x="237236" y="223647"/>
                    <a:pt x="264287" y="207137"/>
                  </a:cubicBezTo>
                  <a:cubicBezTo>
                    <a:pt x="291338" y="190627"/>
                    <a:pt x="321945" y="182245"/>
                    <a:pt x="355727" y="182245"/>
                  </a:cubicBezTo>
                  <a:cubicBezTo>
                    <a:pt x="390525" y="182245"/>
                    <a:pt x="421513" y="190500"/>
                    <a:pt x="448691" y="207137"/>
                  </a:cubicBezTo>
                  <a:cubicBezTo>
                    <a:pt x="475869" y="223774"/>
                    <a:pt x="496824" y="246761"/>
                    <a:pt x="511810" y="276352"/>
                  </a:cubicBezTo>
                  <a:cubicBezTo>
                    <a:pt x="526796" y="305943"/>
                    <a:pt x="534289" y="339852"/>
                    <a:pt x="534289" y="377952"/>
                  </a:cubicBezTo>
                  <a:cubicBezTo>
                    <a:pt x="534289" y="417068"/>
                    <a:pt x="526796" y="451485"/>
                    <a:pt x="511810" y="481076"/>
                  </a:cubicBezTo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5" name="Google Shape;275;p14"/>
          <p:cNvSpPr txBox="1"/>
          <p:nvPr/>
        </p:nvSpPr>
        <p:spPr>
          <a:xfrm>
            <a:off x="16882846" y="9172575"/>
            <a:ext cx="376454" cy="896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97141"/>
              </a:buClr>
              <a:buSzPts val="5199"/>
              <a:buFont typeface="Outfit"/>
              <a:buNone/>
            </a:pPr>
            <a:r>
              <a:rPr lang="en-US" sz="5199" b="1">
                <a:solidFill>
                  <a:srgbClr val="F97141"/>
                </a:solidFill>
                <a:latin typeface="Outfit"/>
                <a:ea typeface="Outfit"/>
                <a:cs typeface="Outfit"/>
                <a:sym typeface="Outfit"/>
              </a:rPr>
              <a:t>&gt;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14"/>
          <p:cNvSpPr txBox="1"/>
          <p:nvPr/>
        </p:nvSpPr>
        <p:spPr>
          <a:xfrm>
            <a:off x="900100" y="9436275"/>
            <a:ext cx="16719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Outfit"/>
              <a:buNone/>
            </a:pPr>
            <a:r>
              <a:rPr lang="en-US" sz="2400">
                <a:latin typeface="Outfit"/>
                <a:ea typeface="Outfit"/>
                <a:cs typeface="Outfit"/>
                <a:sym typeface="Outfit"/>
              </a:rPr>
              <a:t>  </a:t>
            </a:r>
            <a:r>
              <a:rPr lang="en-US" sz="2400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Pg: </a:t>
            </a:r>
            <a:r>
              <a:rPr lang="en-US" sz="2400">
                <a:latin typeface="Outfit"/>
                <a:ea typeface="Outfit"/>
                <a:cs typeface="Outfit"/>
                <a:sym typeface="Outfit"/>
              </a:rPr>
              <a:t>15</a:t>
            </a:r>
            <a:endParaRPr sz="2400">
              <a:latin typeface="Outfit"/>
              <a:ea typeface="Outfit"/>
              <a:cs typeface="Outfit"/>
              <a:sym typeface="Outfit"/>
            </a:endParaRPr>
          </a:p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Outfit"/>
              <a:buNone/>
            </a:pPr>
            <a:endParaRPr sz="24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77" name="Google Shape;277;p14"/>
          <p:cNvSpPr txBox="1"/>
          <p:nvPr/>
        </p:nvSpPr>
        <p:spPr>
          <a:xfrm>
            <a:off x="1028700" y="1236625"/>
            <a:ext cx="13670700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Outfit"/>
              <a:buNone/>
            </a:pPr>
            <a:r>
              <a:rPr lang="en-US" sz="5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Roadmap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4"/>
          <p:cNvSpPr txBox="1"/>
          <p:nvPr/>
        </p:nvSpPr>
        <p:spPr>
          <a:xfrm>
            <a:off x="1028700" y="2714466"/>
            <a:ext cx="11337000" cy="67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Integration of TrueLens</a:t>
            </a: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Integration of Agentic Interfaces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Function to Connect to MCP (Model Context Protocol)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APIs for Apps in Container Services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Common Demos by Industry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3" name="Google Shape;283;p15"/>
          <p:cNvCxnSpPr/>
          <p:nvPr/>
        </p:nvCxnSpPr>
        <p:spPr>
          <a:xfrm>
            <a:off x="1028700" y="102870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4" name="Google Shape;284;p15"/>
          <p:cNvCxnSpPr/>
          <p:nvPr/>
        </p:nvCxnSpPr>
        <p:spPr>
          <a:xfrm>
            <a:off x="1028700" y="927735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5" name="Google Shape;285;p15"/>
          <p:cNvGrpSpPr/>
          <p:nvPr/>
        </p:nvGrpSpPr>
        <p:grpSpPr>
          <a:xfrm>
            <a:off x="16363515" y="505438"/>
            <a:ext cx="864047" cy="491487"/>
            <a:chOff x="63500" y="63500"/>
            <a:chExt cx="1728089" cy="982980"/>
          </a:xfrm>
        </p:grpSpPr>
        <p:sp>
          <p:nvSpPr>
            <p:cNvPr id="286" name="Google Shape;286;p15"/>
            <p:cNvSpPr/>
            <p:nvPr/>
          </p:nvSpPr>
          <p:spPr>
            <a:xfrm>
              <a:off x="63500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71526" y="0"/>
                  </a:moveTo>
                  <a:lnTo>
                    <a:pt x="498348" y="0"/>
                  </a:lnTo>
                  <a:lnTo>
                    <a:pt x="213995" y="363601"/>
                  </a:lnTo>
                  <a:lnTo>
                    <a:pt x="498348" y="727329"/>
                  </a:lnTo>
                  <a:lnTo>
                    <a:pt x="271526" y="727329"/>
                  </a:lnTo>
                  <a:lnTo>
                    <a:pt x="0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1293241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26822" y="0"/>
                  </a:moveTo>
                  <a:lnTo>
                    <a:pt x="0" y="0"/>
                  </a:lnTo>
                  <a:lnTo>
                    <a:pt x="284353" y="363601"/>
                  </a:lnTo>
                  <a:lnTo>
                    <a:pt x="0" y="727329"/>
                  </a:lnTo>
                  <a:lnTo>
                    <a:pt x="226822" y="727329"/>
                  </a:lnTo>
                  <a:lnTo>
                    <a:pt x="498348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611505" y="63500"/>
              <a:ext cx="729107" cy="982980"/>
            </a:xfrm>
            <a:custGeom>
              <a:avLst/>
              <a:gdLst/>
              <a:ahLst/>
              <a:cxnLst/>
              <a:rect l="l" t="t" r="r" b="b"/>
              <a:pathLst>
                <a:path w="729107" h="982980" extrusionOk="0">
                  <a:moveTo>
                    <a:pt x="563499" y="49657"/>
                  </a:moveTo>
                  <a:cubicBezTo>
                    <a:pt x="512191" y="16510"/>
                    <a:pt x="454152" y="0"/>
                    <a:pt x="389255" y="0"/>
                  </a:cubicBezTo>
                  <a:cubicBezTo>
                    <a:pt x="338963" y="0"/>
                    <a:pt x="293624" y="11049"/>
                    <a:pt x="253492" y="33147"/>
                  </a:cubicBezTo>
                  <a:cubicBezTo>
                    <a:pt x="229743" y="46228"/>
                    <a:pt x="208661" y="62103"/>
                    <a:pt x="190373" y="80645"/>
                  </a:cubicBezTo>
                  <a:lnTo>
                    <a:pt x="190373" y="10668"/>
                  </a:lnTo>
                  <a:lnTo>
                    <a:pt x="0" y="10668"/>
                  </a:lnTo>
                  <a:lnTo>
                    <a:pt x="0" y="982980"/>
                  </a:lnTo>
                  <a:lnTo>
                    <a:pt x="188849" y="982980"/>
                  </a:lnTo>
                  <a:lnTo>
                    <a:pt x="188849" y="678053"/>
                  </a:lnTo>
                  <a:cubicBezTo>
                    <a:pt x="207264" y="696468"/>
                    <a:pt x="228473" y="712089"/>
                    <a:pt x="252730" y="725043"/>
                  </a:cubicBezTo>
                  <a:cubicBezTo>
                    <a:pt x="293370" y="746633"/>
                    <a:pt x="338963" y="757428"/>
                    <a:pt x="389255" y="757428"/>
                  </a:cubicBezTo>
                  <a:cubicBezTo>
                    <a:pt x="454152" y="757428"/>
                    <a:pt x="512191" y="740791"/>
                    <a:pt x="563499" y="707771"/>
                  </a:cubicBezTo>
                  <a:cubicBezTo>
                    <a:pt x="614807" y="674751"/>
                    <a:pt x="655193" y="629412"/>
                    <a:pt x="684784" y="572262"/>
                  </a:cubicBezTo>
                  <a:cubicBezTo>
                    <a:pt x="714375" y="515112"/>
                    <a:pt x="729107" y="450850"/>
                    <a:pt x="729107" y="379476"/>
                  </a:cubicBezTo>
                  <a:cubicBezTo>
                    <a:pt x="729107" y="307213"/>
                    <a:pt x="714375" y="242443"/>
                    <a:pt x="684784" y="185166"/>
                  </a:cubicBezTo>
                  <a:cubicBezTo>
                    <a:pt x="655193" y="127889"/>
                    <a:pt x="614807" y="82804"/>
                    <a:pt x="563499" y="49657"/>
                  </a:cubicBezTo>
                  <a:moveTo>
                    <a:pt x="511937" y="481076"/>
                  </a:moveTo>
                  <a:cubicBezTo>
                    <a:pt x="496951" y="510667"/>
                    <a:pt x="475869" y="533781"/>
                    <a:pt x="448818" y="550291"/>
                  </a:cubicBezTo>
                  <a:cubicBezTo>
                    <a:pt x="421767" y="566801"/>
                    <a:pt x="390779" y="575183"/>
                    <a:pt x="355854" y="575183"/>
                  </a:cubicBezTo>
                  <a:cubicBezTo>
                    <a:pt x="320929" y="575183"/>
                    <a:pt x="290195" y="566928"/>
                    <a:pt x="263652" y="550291"/>
                  </a:cubicBezTo>
                  <a:cubicBezTo>
                    <a:pt x="237109" y="533654"/>
                    <a:pt x="216281" y="510667"/>
                    <a:pt x="201168" y="481076"/>
                  </a:cubicBezTo>
                  <a:cubicBezTo>
                    <a:pt x="186055" y="451485"/>
                    <a:pt x="178689" y="417068"/>
                    <a:pt x="178689" y="377952"/>
                  </a:cubicBezTo>
                  <a:cubicBezTo>
                    <a:pt x="178689" y="339852"/>
                    <a:pt x="186182" y="305943"/>
                    <a:pt x="201168" y="276352"/>
                  </a:cubicBezTo>
                  <a:cubicBezTo>
                    <a:pt x="216154" y="246761"/>
                    <a:pt x="237236" y="223647"/>
                    <a:pt x="264287" y="207137"/>
                  </a:cubicBezTo>
                  <a:cubicBezTo>
                    <a:pt x="291338" y="190627"/>
                    <a:pt x="321945" y="182245"/>
                    <a:pt x="355727" y="182245"/>
                  </a:cubicBezTo>
                  <a:cubicBezTo>
                    <a:pt x="390525" y="182245"/>
                    <a:pt x="421513" y="190500"/>
                    <a:pt x="448691" y="207137"/>
                  </a:cubicBezTo>
                  <a:cubicBezTo>
                    <a:pt x="475869" y="223774"/>
                    <a:pt x="496824" y="246761"/>
                    <a:pt x="511810" y="276352"/>
                  </a:cubicBezTo>
                  <a:cubicBezTo>
                    <a:pt x="526796" y="305943"/>
                    <a:pt x="534289" y="339852"/>
                    <a:pt x="534289" y="377952"/>
                  </a:cubicBezTo>
                  <a:cubicBezTo>
                    <a:pt x="534289" y="417068"/>
                    <a:pt x="526796" y="451485"/>
                    <a:pt x="511810" y="481076"/>
                  </a:cubicBezTo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9" name="Google Shape;289;p15"/>
          <p:cNvSpPr txBox="1"/>
          <p:nvPr/>
        </p:nvSpPr>
        <p:spPr>
          <a:xfrm>
            <a:off x="16882846" y="9172575"/>
            <a:ext cx="376454" cy="896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97141"/>
              </a:buClr>
              <a:buSzPts val="5199"/>
              <a:buFont typeface="Outfit"/>
              <a:buNone/>
            </a:pPr>
            <a:r>
              <a:rPr lang="en-US" sz="5199" b="1">
                <a:solidFill>
                  <a:srgbClr val="F97141"/>
                </a:solidFill>
                <a:latin typeface="Outfit"/>
                <a:ea typeface="Outfit"/>
                <a:cs typeface="Outfit"/>
                <a:sym typeface="Outfit"/>
              </a:rPr>
              <a:t>&gt;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15"/>
          <p:cNvSpPr txBox="1"/>
          <p:nvPr/>
        </p:nvSpPr>
        <p:spPr>
          <a:xfrm>
            <a:off x="1028696" y="9436238"/>
            <a:ext cx="1211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Outfit"/>
              <a:buNone/>
            </a:pPr>
            <a:r>
              <a:rPr lang="en-US" sz="2400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Pg: </a:t>
            </a:r>
            <a:r>
              <a:rPr lang="en-US" sz="2400">
                <a:latin typeface="Outfit"/>
                <a:ea typeface="Outfit"/>
                <a:cs typeface="Outfit"/>
                <a:sym typeface="Outfit"/>
              </a:rPr>
              <a:t>16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15"/>
          <p:cNvSpPr txBox="1"/>
          <p:nvPr/>
        </p:nvSpPr>
        <p:spPr>
          <a:xfrm>
            <a:off x="1028700" y="1236625"/>
            <a:ext cx="13670700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Outfit"/>
              <a:buNone/>
            </a:pPr>
            <a:r>
              <a:rPr lang="en-US" sz="5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Snowflake AI Toolkit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5"/>
          <p:cNvSpPr txBox="1"/>
          <p:nvPr/>
        </p:nvSpPr>
        <p:spPr>
          <a:xfrm>
            <a:off x="1028700" y="2714466"/>
            <a:ext cx="11337000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https://github.com/Snowflake-Labs/Snowflake-AI-Toolkit</a:t>
            </a: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293" name="Google Shape;29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53424" y="3528248"/>
            <a:ext cx="5381151" cy="53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6dde053de4_0_148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35919" r="-20128" b="-14559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g36dde053de4_0_148"/>
          <p:cNvSpPr txBox="1"/>
          <p:nvPr/>
        </p:nvSpPr>
        <p:spPr>
          <a:xfrm>
            <a:off x="1028701" y="4479925"/>
            <a:ext cx="5711312" cy="1507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dirty="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Thank You</a:t>
            </a:r>
            <a:endParaRPr dirty="0"/>
          </a:p>
        </p:txBody>
      </p:sp>
      <p:cxnSp>
        <p:nvCxnSpPr>
          <p:cNvPr id="300" name="Google Shape;300;g36dde053de4_0_148"/>
          <p:cNvCxnSpPr/>
          <p:nvPr/>
        </p:nvCxnSpPr>
        <p:spPr>
          <a:xfrm>
            <a:off x="1028700" y="4271210"/>
            <a:ext cx="113613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1" name="Google Shape;301;g36dde053de4_0_148"/>
          <p:cNvSpPr/>
          <p:nvPr/>
        </p:nvSpPr>
        <p:spPr>
          <a:xfrm>
            <a:off x="15224028" y="312480"/>
            <a:ext cx="2035272" cy="716220"/>
          </a:xfrm>
          <a:custGeom>
            <a:avLst/>
            <a:gdLst/>
            <a:ahLst/>
            <a:cxnLst/>
            <a:rect l="l" t="t" r="r" b="b"/>
            <a:pathLst>
              <a:path w="2035272" h="716220" extrusionOk="0">
                <a:moveTo>
                  <a:pt x="0" y="0"/>
                </a:moveTo>
                <a:lnTo>
                  <a:pt x="2035272" y="0"/>
                </a:lnTo>
                <a:lnTo>
                  <a:pt x="2035272" y="716220"/>
                </a:lnTo>
                <a:lnTo>
                  <a:pt x="0" y="71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9718" t="-66096" r="-27798" b="-85564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"/>
          <p:cNvSpPr/>
          <p:nvPr/>
        </p:nvSpPr>
        <p:spPr>
          <a:xfrm>
            <a:off x="15224028" y="312480"/>
            <a:ext cx="2035272" cy="716220"/>
          </a:xfrm>
          <a:custGeom>
            <a:avLst/>
            <a:gdLst/>
            <a:ahLst/>
            <a:cxnLst/>
            <a:rect l="l" t="t" r="r" b="b"/>
            <a:pathLst>
              <a:path w="2035272" h="716220" extrusionOk="0">
                <a:moveTo>
                  <a:pt x="0" y="0"/>
                </a:moveTo>
                <a:lnTo>
                  <a:pt x="2035272" y="0"/>
                </a:lnTo>
                <a:lnTo>
                  <a:pt x="2035272" y="716220"/>
                </a:lnTo>
                <a:lnTo>
                  <a:pt x="0" y="71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9716" t="-66100" r="-27805" b="-8556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9" name="Google Shape;89;p2"/>
          <p:cNvGrpSpPr/>
          <p:nvPr/>
        </p:nvGrpSpPr>
        <p:grpSpPr>
          <a:xfrm>
            <a:off x="0" y="2837207"/>
            <a:ext cx="18288000" cy="1176811"/>
            <a:chOff x="0" y="-19050"/>
            <a:chExt cx="5287621" cy="340252"/>
          </a:xfrm>
        </p:grpSpPr>
        <p:sp>
          <p:nvSpPr>
            <p:cNvPr id="90" name="Google Shape;90;p2"/>
            <p:cNvSpPr/>
            <p:nvPr/>
          </p:nvSpPr>
          <p:spPr>
            <a:xfrm>
              <a:off x="0" y="0"/>
              <a:ext cx="5287621" cy="321202"/>
            </a:xfrm>
            <a:custGeom>
              <a:avLst/>
              <a:gdLst/>
              <a:ahLst/>
              <a:cxnLst/>
              <a:rect l="l" t="t" r="r" b="b"/>
              <a:pathLst>
                <a:path w="5287621" h="321202" extrusionOk="0">
                  <a:moveTo>
                    <a:pt x="0" y="0"/>
                  </a:moveTo>
                  <a:lnTo>
                    <a:pt x="5287621" y="0"/>
                  </a:lnTo>
                  <a:lnTo>
                    <a:pt x="5287621" y="321202"/>
                  </a:lnTo>
                  <a:lnTo>
                    <a:pt x="0" y="321202"/>
                  </a:lnTo>
                  <a:close/>
                </a:path>
              </a:pathLst>
            </a:custGeom>
            <a:solidFill>
              <a:srgbClr val="00CD8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2"/>
            <p:cNvSpPr txBox="1"/>
            <p:nvPr/>
          </p:nvSpPr>
          <p:spPr>
            <a:xfrm>
              <a:off x="0" y="-19050"/>
              <a:ext cx="5287621" cy="3402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" name="Google Shape;92;p2"/>
          <p:cNvGrpSpPr/>
          <p:nvPr/>
        </p:nvGrpSpPr>
        <p:grpSpPr>
          <a:xfrm>
            <a:off x="14417256" y="6466736"/>
            <a:ext cx="2791564" cy="2791564"/>
            <a:chOff x="0" y="0"/>
            <a:chExt cx="812800" cy="812800"/>
          </a:xfrm>
        </p:grpSpPr>
        <p:sp>
          <p:nvSpPr>
            <p:cNvPr id="93" name="Google Shape;93;p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D8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975" tIns="10975" rIns="10975" bIns="10975" anchor="ctr" anchorCtr="0">
              <a:noAutofit/>
            </a:bodyPr>
            <a:lstStyle/>
            <a:p>
              <a:pPr marL="0" marR="0" lvl="0" indent="0" algn="ctr" rtl="0">
                <a:lnSpc>
                  <a:spcPct val="11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2"/>
          <p:cNvSpPr/>
          <p:nvPr/>
        </p:nvSpPr>
        <p:spPr>
          <a:xfrm>
            <a:off x="14591790" y="6630457"/>
            <a:ext cx="2442495" cy="2442485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972949" y="802867"/>
            <a:ext cx="4210171" cy="863085"/>
          </a:xfrm>
          <a:custGeom>
            <a:avLst/>
            <a:gdLst/>
            <a:ahLst/>
            <a:cxnLst/>
            <a:rect l="l" t="t" r="r" b="b"/>
            <a:pathLst>
              <a:path w="4210171" h="863085" extrusionOk="0">
                <a:moveTo>
                  <a:pt x="0" y="0"/>
                </a:moveTo>
                <a:lnTo>
                  <a:pt x="4210172" y="0"/>
                </a:lnTo>
                <a:lnTo>
                  <a:pt x="4210172" y="863085"/>
                </a:lnTo>
                <a:lnTo>
                  <a:pt x="0" y="8630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972949" y="2936269"/>
            <a:ext cx="17086451" cy="84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96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INSIDE THE OPEN-SOURCE SNOWFLAKE AI TOOLKIT</a:t>
            </a:r>
            <a:endParaRPr sz="5000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9997502" y="6630450"/>
            <a:ext cx="4210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Vivekanandan SS</a:t>
            </a:r>
            <a:endParaRPr/>
          </a:p>
        </p:txBody>
      </p:sp>
      <p:sp>
        <p:nvSpPr>
          <p:cNvPr id="99" name="Google Shape;99;p2"/>
          <p:cNvSpPr txBox="1"/>
          <p:nvPr/>
        </p:nvSpPr>
        <p:spPr>
          <a:xfrm>
            <a:off x="1395703" y="856585"/>
            <a:ext cx="3364665" cy="6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99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Starting Now</a:t>
            </a:r>
            <a:endParaRPr/>
          </a:p>
        </p:txBody>
      </p:sp>
      <p:sp>
        <p:nvSpPr>
          <p:cNvPr id="100" name="Google Shape;100;p2"/>
          <p:cNvSpPr txBox="1"/>
          <p:nvPr/>
        </p:nvSpPr>
        <p:spPr>
          <a:xfrm>
            <a:off x="10363163" y="7580542"/>
            <a:ext cx="3478800" cy="24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Senior Manager - GenAI Enablement</a:t>
            </a:r>
            <a:endParaRPr/>
          </a:p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Verizon</a:t>
            </a:r>
            <a:endParaRPr/>
          </a:p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Snowflake Data Superhero</a:t>
            </a:r>
            <a:endParaRPr/>
          </a:p>
        </p:txBody>
      </p:sp>
      <p:cxnSp>
        <p:nvCxnSpPr>
          <p:cNvPr id="101" name="Google Shape;101;p2"/>
          <p:cNvCxnSpPr/>
          <p:nvPr/>
        </p:nvCxnSpPr>
        <p:spPr>
          <a:xfrm>
            <a:off x="10394669" y="7372943"/>
            <a:ext cx="3415800" cy="192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2" name="Google Shape;102;p2" title="Vivek SS.jp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555736" y="6583814"/>
            <a:ext cx="2653083" cy="2557408"/>
          </a:xfrm>
          <a:prstGeom prst="ellipse">
            <a:avLst/>
          </a:prstGeom>
          <a:noFill/>
          <a:ln w="1270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3" name="Google Shape;103;p2" title="VivekanandanSS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2475" y="6466725"/>
            <a:ext cx="2791575" cy="27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g36dde053de4_0_113"/>
          <p:cNvCxnSpPr/>
          <p:nvPr/>
        </p:nvCxnSpPr>
        <p:spPr>
          <a:xfrm>
            <a:off x="1028700" y="102870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g36dde053de4_0_113"/>
          <p:cNvCxnSpPr/>
          <p:nvPr/>
        </p:nvCxnSpPr>
        <p:spPr>
          <a:xfrm>
            <a:off x="1028700" y="927735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10" name="Google Shape;110;g36dde053de4_0_113"/>
          <p:cNvGrpSpPr/>
          <p:nvPr/>
        </p:nvGrpSpPr>
        <p:grpSpPr>
          <a:xfrm>
            <a:off x="16363515" y="505438"/>
            <a:ext cx="864045" cy="491490"/>
            <a:chOff x="63500" y="63500"/>
            <a:chExt cx="1728089" cy="982980"/>
          </a:xfrm>
        </p:grpSpPr>
        <p:sp>
          <p:nvSpPr>
            <p:cNvPr id="111" name="Google Shape;111;g36dde053de4_0_113"/>
            <p:cNvSpPr/>
            <p:nvPr/>
          </p:nvSpPr>
          <p:spPr>
            <a:xfrm>
              <a:off x="63500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71526" y="0"/>
                  </a:moveTo>
                  <a:lnTo>
                    <a:pt x="498348" y="0"/>
                  </a:lnTo>
                  <a:lnTo>
                    <a:pt x="213995" y="363601"/>
                  </a:lnTo>
                  <a:lnTo>
                    <a:pt x="498348" y="727329"/>
                  </a:lnTo>
                  <a:lnTo>
                    <a:pt x="271526" y="727329"/>
                  </a:lnTo>
                  <a:lnTo>
                    <a:pt x="0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g36dde053de4_0_113"/>
            <p:cNvSpPr/>
            <p:nvPr/>
          </p:nvSpPr>
          <p:spPr>
            <a:xfrm>
              <a:off x="1293241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26822" y="0"/>
                  </a:moveTo>
                  <a:lnTo>
                    <a:pt x="0" y="0"/>
                  </a:lnTo>
                  <a:lnTo>
                    <a:pt x="284353" y="363601"/>
                  </a:lnTo>
                  <a:lnTo>
                    <a:pt x="0" y="727329"/>
                  </a:lnTo>
                  <a:lnTo>
                    <a:pt x="226822" y="727329"/>
                  </a:lnTo>
                  <a:lnTo>
                    <a:pt x="498348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g36dde053de4_0_113"/>
            <p:cNvSpPr/>
            <p:nvPr/>
          </p:nvSpPr>
          <p:spPr>
            <a:xfrm>
              <a:off x="611505" y="63500"/>
              <a:ext cx="729107" cy="982980"/>
            </a:xfrm>
            <a:custGeom>
              <a:avLst/>
              <a:gdLst/>
              <a:ahLst/>
              <a:cxnLst/>
              <a:rect l="l" t="t" r="r" b="b"/>
              <a:pathLst>
                <a:path w="729107" h="982980" extrusionOk="0">
                  <a:moveTo>
                    <a:pt x="563499" y="49657"/>
                  </a:moveTo>
                  <a:cubicBezTo>
                    <a:pt x="512191" y="16510"/>
                    <a:pt x="454152" y="0"/>
                    <a:pt x="389255" y="0"/>
                  </a:cubicBezTo>
                  <a:cubicBezTo>
                    <a:pt x="338963" y="0"/>
                    <a:pt x="293624" y="11049"/>
                    <a:pt x="253492" y="33147"/>
                  </a:cubicBezTo>
                  <a:cubicBezTo>
                    <a:pt x="229743" y="46228"/>
                    <a:pt x="208661" y="62103"/>
                    <a:pt x="190373" y="80645"/>
                  </a:cubicBezTo>
                  <a:lnTo>
                    <a:pt x="190373" y="10668"/>
                  </a:lnTo>
                  <a:lnTo>
                    <a:pt x="0" y="10668"/>
                  </a:lnTo>
                  <a:lnTo>
                    <a:pt x="0" y="982980"/>
                  </a:lnTo>
                  <a:lnTo>
                    <a:pt x="188849" y="982980"/>
                  </a:lnTo>
                  <a:lnTo>
                    <a:pt x="188849" y="678053"/>
                  </a:lnTo>
                  <a:cubicBezTo>
                    <a:pt x="207264" y="696468"/>
                    <a:pt x="228473" y="712089"/>
                    <a:pt x="252730" y="725043"/>
                  </a:cubicBezTo>
                  <a:cubicBezTo>
                    <a:pt x="293370" y="746633"/>
                    <a:pt x="338963" y="757428"/>
                    <a:pt x="389255" y="757428"/>
                  </a:cubicBezTo>
                  <a:cubicBezTo>
                    <a:pt x="454152" y="757428"/>
                    <a:pt x="512191" y="740791"/>
                    <a:pt x="563499" y="707771"/>
                  </a:cubicBezTo>
                  <a:cubicBezTo>
                    <a:pt x="614807" y="674751"/>
                    <a:pt x="655193" y="629412"/>
                    <a:pt x="684784" y="572262"/>
                  </a:cubicBezTo>
                  <a:cubicBezTo>
                    <a:pt x="714375" y="515112"/>
                    <a:pt x="729107" y="450850"/>
                    <a:pt x="729107" y="379476"/>
                  </a:cubicBezTo>
                  <a:cubicBezTo>
                    <a:pt x="729107" y="307213"/>
                    <a:pt x="714375" y="242443"/>
                    <a:pt x="684784" y="185166"/>
                  </a:cubicBezTo>
                  <a:cubicBezTo>
                    <a:pt x="655193" y="127889"/>
                    <a:pt x="614807" y="82804"/>
                    <a:pt x="563499" y="49657"/>
                  </a:cubicBezTo>
                  <a:moveTo>
                    <a:pt x="511937" y="481076"/>
                  </a:moveTo>
                  <a:cubicBezTo>
                    <a:pt x="496951" y="510667"/>
                    <a:pt x="475869" y="533781"/>
                    <a:pt x="448818" y="550291"/>
                  </a:cubicBezTo>
                  <a:cubicBezTo>
                    <a:pt x="421767" y="566801"/>
                    <a:pt x="390779" y="575183"/>
                    <a:pt x="355854" y="575183"/>
                  </a:cubicBezTo>
                  <a:cubicBezTo>
                    <a:pt x="320929" y="575183"/>
                    <a:pt x="290195" y="566928"/>
                    <a:pt x="263652" y="550291"/>
                  </a:cubicBezTo>
                  <a:cubicBezTo>
                    <a:pt x="237109" y="533654"/>
                    <a:pt x="216281" y="510667"/>
                    <a:pt x="201168" y="481076"/>
                  </a:cubicBezTo>
                  <a:cubicBezTo>
                    <a:pt x="186055" y="451485"/>
                    <a:pt x="178689" y="417068"/>
                    <a:pt x="178689" y="377952"/>
                  </a:cubicBezTo>
                  <a:cubicBezTo>
                    <a:pt x="178689" y="339852"/>
                    <a:pt x="186182" y="305943"/>
                    <a:pt x="201168" y="276352"/>
                  </a:cubicBezTo>
                  <a:cubicBezTo>
                    <a:pt x="216154" y="246761"/>
                    <a:pt x="237236" y="223647"/>
                    <a:pt x="264287" y="207137"/>
                  </a:cubicBezTo>
                  <a:cubicBezTo>
                    <a:pt x="291338" y="190627"/>
                    <a:pt x="321945" y="182245"/>
                    <a:pt x="355727" y="182245"/>
                  </a:cubicBezTo>
                  <a:cubicBezTo>
                    <a:pt x="390525" y="182245"/>
                    <a:pt x="421513" y="190500"/>
                    <a:pt x="448691" y="207137"/>
                  </a:cubicBezTo>
                  <a:cubicBezTo>
                    <a:pt x="475869" y="223774"/>
                    <a:pt x="496824" y="246761"/>
                    <a:pt x="511810" y="276352"/>
                  </a:cubicBezTo>
                  <a:cubicBezTo>
                    <a:pt x="526796" y="305943"/>
                    <a:pt x="534289" y="339852"/>
                    <a:pt x="534289" y="377952"/>
                  </a:cubicBezTo>
                  <a:cubicBezTo>
                    <a:pt x="534289" y="417068"/>
                    <a:pt x="526796" y="451485"/>
                    <a:pt x="511810" y="481076"/>
                  </a:cubicBezTo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114;g36dde053de4_0_113"/>
          <p:cNvSpPr txBox="1"/>
          <p:nvPr/>
        </p:nvSpPr>
        <p:spPr>
          <a:xfrm>
            <a:off x="16882846" y="9172575"/>
            <a:ext cx="3765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97141"/>
              </a:buClr>
              <a:buSzPts val="5199"/>
              <a:buFont typeface="Outfit"/>
              <a:buNone/>
            </a:pPr>
            <a:r>
              <a:rPr lang="en-US" sz="5199" b="1">
                <a:solidFill>
                  <a:srgbClr val="F97141"/>
                </a:solidFill>
                <a:latin typeface="Outfit"/>
                <a:ea typeface="Outfit"/>
                <a:cs typeface="Outfit"/>
                <a:sym typeface="Outfit"/>
              </a:rPr>
              <a:t>&gt;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g36dde053de4_0_113"/>
          <p:cNvSpPr txBox="1"/>
          <p:nvPr/>
        </p:nvSpPr>
        <p:spPr>
          <a:xfrm>
            <a:off x="720100" y="9397050"/>
            <a:ext cx="1248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Outfit"/>
              <a:buNone/>
            </a:pPr>
            <a:r>
              <a:rPr lang="en-US" sz="2400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Pg: </a:t>
            </a:r>
            <a:r>
              <a:rPr lang="en-US" sz="2400">
                <a:latin typeface="Outfit"/>
                <a:ea typeface="Outfit"/>
                <a:cs typeface="Outfit"/>
                <a:sym typeface="Outfit"/>
              </a:rPr>
              <a:t>3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g36dde053de4_0_113"/>
          <p:cNvSpPr txBox="1"/>
          <p:nvPr/>
        </p:nvSpPr>
        <p:spPr>
          <a:xfrm>
            <a:off x="1028700" y="1236625"/>
            <a:ext cx="13670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Outfit"/>
              <a:buNone/>
            </a:pPr>
            <a:r>
              <a:rPr lang="en-US" sz="5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Snowpark Book</a:t>
            </a:r>
            <a:endParaRPr/>
          </a:p>
        </p:txBody>
      </p:sp>
      <p:sp>
        <p:nvSpPr>
          <p:cNvPr id="117" name="Google Shape;117;g36dde053de4_0_113"/>
          <p:cNvSpPr txBox="1"/>
          <p:nvPr/>
        </p:nvSpPr>
        <p:spPr>
          <a:xfrm>
            <a:off x="572000" y="2373825"/>
            <a:ext cx="9837600" cy="45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36320" marR="0" lvl="2" indent="-345438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Harness Snowpark with Python for diverse workloads</a:t>
            </a: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8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Deploy mature machine learning models</a:t>
            </a: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8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Deploy and operate Containers in Snowpark</a:t>
            </a: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8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Explore the process of developing, deploying, and monetizing native apps using Snowpark</a:t>
            </a:r>
            <a:endParaRPr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8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Develop robust data pipelines with Snowpark using Python</a:t>
            </a:r>
            <a:endParaRPr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8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Discover the pathway to adopting Snowpark effectively in production</a:t>
            </a:r>
            <a:endParaRPr sz="24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18" name="Google Shape;118;g36dde053de4_0_1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91850" y="1570525"/>
            <a:ext cx="5286149" cy="714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36dde053de4_0_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1200" y="5985275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35915" r="-20137" b="-1455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3"/>
          <p:cNvSpPr txBox="1"/>
          <p:nvPr/>
        </p:nvSpPr>
        <p:spPr>
          <a:xfrm>
            <a:off x="571499" y="4205602"/>
            <a:ext cx="12306299" cy="242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dirty="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INSIDE THE OPEN SOURCE</a:t>
            </a:r>
            <a:br>
              <a:rPr lang="en-US" sz="6999" dirty="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</a:br>
            <a:r>
              <a:rPr lang="en-US" sz="6999" dirty="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SNOWFLAKE AI TOOLKIT</a:t>
            </a:r>
            <a:endParaRPr dirty="0"/>
          </a:p>
        </p:txBody>
      </p:sp>
      <p:sp>
        <p:nvSpPr>
          <p:cNvPr id="126" name="Google Shape;126;p3"/>
          <p:cNvSpPr txBox="1"/>
          <p:nvPr/>
        </p:nvSpPr>
        <p:spPr>
          <a:xfrm>
            <a:off x="1661159" y="7136619"/>
            <a:ext cx="10278290" cy="3360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99" dirty="0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AI Innovation in the AI Data Cloud</a:t>
            </a:r>
            <a:endParaRPr dirty="0"/>
          </a:p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199" dirty="0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199" dirty="0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127" name="Google Shape;127;p3"/>
          <p:cNvCxnSpPr/>
          <p:nvPr/>
        </p:nvCxnSpPr>
        <p:spPr>
          <a:xfrm>
            <a:off x="1028700" y="4271210"/>
            <a:ext cx="1136142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8" name="Google Shape;128;p3"/>
          <p:cNvSpPr/>
          <p:nvPr/>
        </p:nvSpPr>
        <p:spPr>
          <a:xfrm>
            <a:off x="15224028" y="312480"/>
            <a:ext cx="2035272" cy="716220"/>
          </a:xfrm>
          <a:custGeom>
            <a:avLst/>
            <a:gdLst/>
            <a:ahLst/>
            <a:cxnLst/>
            <a:rect l="l" t="t" r="r" b="b"/>
            <a:pathLst>
              <a:path w="2035272" h="716220" extrusionOk="0">
                <a:moveTo>
                  <a:pt x="0" y="0"/>
                </a:moveTo>
                <a:lnTo>
                  <a:pt x="2035272" y="0"/>
                </a:lnTo>
                <a:lnTo>
                  <a:pt x="2035272" y="716220"/>
                </a:lnTo>
                <a:lnTo>
                  <a:pt x="0" y="71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9716" t="-66100" r="-27805" b="-8556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"/>
          <p:cNvSpPr/>
          <p:nvPr/>
        </p:nvSpPr>
        <p:spPr>
          <a:xfrm>
            <a:off x="0" y="0"/>
            <a:ext cx="7023487" cy="10287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4"/>
          <p:cNvSpPr txBox="1"/>
          <p:nvPr/>
        </p:nvSpPr>
        <p:spPr>
          <a:xfrm>
            <a:off x="1028700" y="2085975"/>
            <a:ext cx="6566557" cy="122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Agenda</a:t>
            </a:r>
            <a:endParaRPr/>
          </a:p>
        </p:txBody>
      </p:sp>
      <p:cxnSp>
        <p:nvCxnSpPr>
          <p:cNvPr id="136" name="Google Shape;136;p4"/>
          <p:cNvCxnSpPr/>
          <p:nvPr/>
        </p:nvCxnSpPr>
        <p:spPr>
          <a:xfrm>
            <a:off x="1028700" y="1828081"/>
            <a:ext cx="514350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p4"/>
          <p:cNvCxnSpPr/>
          <p:nvPr/>
        </p:nvCxnSpPr>
        <p:spPr>
          <a:xfrm>
            <a:off x="8184832" y="2628900"/>
            <a:ext cx="88933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8" name="Google Shape;138;p4"/>
          <p:cNvCxnSpPr/>
          <p:nvPr/>
        </p:nvCxnSpPr>
        <p:spPr>
          <a:xfrm>
            <a:off x="8184640" y="3517900"/>
            <a:ext cx="8903018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9" name="Google Shape;139;p4"/>
          <p:cNvSpPr txBox="1"/>
          <p:nvPr/>
        </p:nvSpPr>
        <p:spPr>
          <a:xfrm>
            <a:off x="8178655" y="2701119"/>
            <a:ext cx="504987" cy="538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CD8F"/>
                </a:solidFill>
                <a:latin typeface="Lexend Deca"/>
                <a:ea typeface="Lexend Deca"/>
                <a:cs typeface="Lexend Deca"/>
                <a:sym typeface="Lexend Deca"/>
              </a:rPr>
              <a:t>01</a:t>
            </a:r>
            <a:endParaRPr/>
          </a:p>
        </p:txBody>
      </p:sp>
      <p:cxnSp>
        <p:nvCxnSpPr>
          <p:cNvPr id="141" name="Google Shape;141;p4"/>
          <p:cNvCxnSpPr/>
          <p:nvPr/>
        </p:nvCxnSpPr>
        <p:spPr>
          <a:xfrm>
            <a:off x="8184640" y="4445000"/>
            <a:ext cx="8969693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2" name="Google Shape;142;p4"/>
          <p:cNvSpPr txBox="1"/>
          <p:nvPr/>
        </p:nvSpPr>
        <p:spPr>
          <a:xfrm>
            <a:off x="8315131" y="3613151"/>
            <a:ext cx="389551" cy="41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CD8F"/>
                </a:solidFill>
                <a:latin typeface="Lexend Deca"/>
                <a:ea typeface="Lexend Deca"/>
                <a:cs typeface="Lexend Deca"/>
                <a:sym typeface="Lexend Deca"/>
              </a:rPr>
              <a:t>02</a:t>
            </a:r>
            <a:endParaRPr/>
          </a:p>
        </p:txBody>
      </p:sp>
      <p:sp>
        <p:nvSpPr>
          <p:cNvPr id="143" name="Google Shape;143;p4"/>
          <p:cNvSpPr txBox="1"/>
          <p:nvPr/>
        </p:nvSpPr>
        <p:spPr>
          <a:xfrm>
            <a:off x="8850156" y="3609654"/>
            <a:ext cx="5543550" cy="53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Why Snowflake AI Toolkit</a:t>
            </a:r>
            <a:endParaRPr dirty="0"/>
          </a:p>
        </p:txBody>
      </p:sp>
      <p:cxnSp>
        <p:nvCxnSpPr>
          <p:cNvPr id="144" name="Google Shape;144;p4"/>
          <p:cNvCxnSpPr/>
          <p:nvPr/>
        </p:nvCxnSpPr>
        <p:spPr>
          <a:xfrm>
            <a:off x="8184640" y="5289569"/>
            <a:ext cx="9074468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5" name="Google Shape;145;p4"/>
          <p:cNvSpPr txBox="1"/>
          <p:nvPr/>
        </p:nvSpPr>
        <p:spPr>
          <a:xfrm>
            <a:off x="8315132" y="4540250"/>
            <a:ext cx="360759" cy="422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CD8F"/>
                </a:solidFill>
                <a:latin typeface="Lexend Deca"/>
                <a:ea typeface="Lexend Deca"/>
                <a:cs typeface="Lexend Deca"/>
                <a:sym typeface="Lexend Deca"/>
              </a:rPr>
              <a:t>03</a:t>
            </a:r>
            <a:endParaRPr/>
          </a:p>
        </p:txBody>
      </p:sp>
      <p:sp>
        <p:nvSpPr>
          <p:cNvPr id="146" name="Google Shape;146;p4"/>
          <p:cNvSpPr txBox="1"/>
          <p:nvPr/>
        </p:nvSpPr>
        <p:spPr>
          <a:xfrm>
            <a:off x="8564734" y="4531350"/>
            <a:ext cx="415714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Toolkit in Action</a:t>
            </a:r>
            <a:endParaRPr dirty="0"/>
          </a:p>
        </p:txBody>
      </p:sp>
      <p:cxnSp>
        <p:nvCxnSpPr>
          <p:cNvPr id="147" name="Google Shape;147;p4"/>
          <p:cNvCxnSpPr/>
          <p:nvPr/>
        </p:nvCxnSpPr>
        <p:spPr>
          <a:xfrm>
            <a:off x="8184832" y="6127134"/>
            <a:ext cx="9074468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8" name="Google Shape;148;p4"/>
          <p:cNvSpPr txBox="1"/>
          <p:nvPr/>
        </p:nvSpPr>
        <p:spPr>
          <a:xfrm>
            <a:off x="8315132" y="5375919"/>
            <a:ext cx="389551" cy="422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00CD8F"/>
                </a:solidFill>
                <a:latin typeface="Lexend Deca"/>
                <a:ea typeface="Lexend Deca"/>
                <a:cs typeface="Lexend Deca"/>
                <a:sym typeface="Lexend Deca"/>
              </a:rPr>
              <a:t>04</a:t>
            </a:r>
            <a:endParaRPr/>
          </a:p>
        </p:txBody>
      </p:sp>
      <p:sp>
        <p:nvSpPr>
          <p:cNvPr id="150" name="Google Shape;150;p4"/>
          <p:cNvSpPr/>
          <p:nvPr/>
        </p:nvSpPr>
        <p:spPr>
          <a:xfrm>
            <a:off x="13345" y="8757648"/>
            <a:ext cx="254123" cy="336610"/>
          </a:xfrm>
          <a:custGeom>
            <a:avLst/>
            <a:gdLst/>
            <a:ahLst/>
            <a:cxnLst/>
            <a:rect l="l" t="t" r="r" b="b"/>
            <a:pathLst>
              <a:path w="508254" h="673227" extrusionOk="0">
                <a:moveTo>
                  <a:pt x="508254" y="673227"/>
                </a:moveTo>
                <a:lnTo>
                  <a:pt x="0" y="673227"/>
                </a:lnTo>
                <a:lnTo>
                  <a:pt x="0" y="0"/>
                </a:lnTo>
                <a:lnTo>
                  <a:pt x="508254" y="0"/>
                </a:lnTo>
                <a:close/>
              </a:path>
            </a:pathLst>
          </a:custGeom>
          <a:solidFill>
            <a:srgbClr val="4F525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4"/>
          <p:cNvSpPr/>
          <p:nvPr/>
        </p:nvSpPr>
        <p:spPr>
          <a:xfrm>
            <a:off x="660168" y="8757648"/>
            <a:ext cx="1031112" cy="336610"/>
          </a:xfrm>
          <a:custGeom>
            <a:avLst/>
            <a:gdLst/>
            <a:ahLst/>
            <a:cxnLst/>
            <a:rect l="l" t="t" r="r" b="b"/>
            <a:pathLst>
              <a:path w="2062226" h="673227" extrusionOk="0">
                <a:moveTo>
                  <a:pt x="2062226" y="673227"/>
                </a:moveTo>
                <a:lnTo>
                  <a:pt x="0" y="673227"/>
                </a:lnTo>
                <a:lnTo>
                  <a:pt x="0" y="0"/>
                </a:lnTo>
                <a:lnTo>
                  <a:pt x="2062226" y="0"/>
                </a:lnTo>
                <a:close/>
              </a:path>
            </a:pathLst>
          </a:custGeom>
          <a:solidFill>
            <a:srgbClr val="4F525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4"/>
          <p:cNvSpPr/>
          <p:nvPr/>
        </p:nvSpPr>
        <p:spPr>
          <a:xfrm>
            <a:off x="2276627" y="8757648"/>
            <a:ext cx="954532" cy="336610"/>
          </a:xfrm>
          <a:custGeom>
            <a:avLst/>
            <a:gdLst/>
            <a:ahLst/>
            <a:cxnLst/>
            <a:rect l="l" t="t" r="r" b="b"/>
            <a:pathLst>
              <a:path w="1909064" h="673227" extrusionOk="0">
                <a:moveTo>
                  <a:pt x="1909064" y="673227"/>
                </a:moveTo>
                <a:lnTo>
                  <a:pt x="0" y="673227"/>
                </a:lnTo>
                <a:lnTo>
                  <a:pt x="0" y="0"/>
                </a:lnTo>
                <a:lnTo>
                  <a:pt x="1909064" y="0"/>
                </a:lnTo>
                <a:close/>
              </a:path>
            </a:pathLst>
          </a:custGeom>
          <a:solidFill>
            <a:srgbClr val="4F525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4"/>
          <p:cNvSpPr/>
          <p:nvPr/>
        </p:nvSpPr>
        <p:spPr>
          <a:xfrm>
            <a:off x="3643151" y="8757648"/>
            <a:ext cx="253873" cy="336610"/>
          </a:xfrm>
          <a:custGeom>
            <a:avLst/>
            <a:gdLst/>
            <a:ahLst/>
            <a:cxnLst/>
            <a:rect l="l" t="t" r="r" b="b"/>
            <a:pathLst>
              <a:path w="507746" h="673227" extrusionOk="0">
                <a:moveTo>
                  <a:pt x="507746" y="673227"/>
                </a:moveTo>
                <a:lnTo>
                  <a:pt x="0" y="673227"/>
                </a:lnTo>
                <a:lnTo>
                  <a:pt x="0" y="0"/>
                </a:lnTo>
                <a:lnTo>
                  <a:pt x="507746" y="0"/>
                </a:lnTo>
                <a:close/>
              </a:path>
            </a:pathLst>
          </a:custGeom>
          <a:solidFill>
            <a:srgbClr val="57B7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4"/>
          <p:cNvSpPr/>
          <p:nvPr/>
        </p:nvSpPr>
        <p:spPr>
          <a:xfrm>
            <a:off x="4478074" y="8757648"/>
            <a:ext cx="254064" cy="336610"/>
          </a:xfrm>
          <a:custGeom>
            <a:avLst/>
            <a:gdLst/>
            <a:ahLst/>
            <a:cxnLst/>
            <a:rect l="l" t="t" r="r" b="b"/>
            <a:pathLst>
              <a:path w="508127" h="673227" extrusionOk="0">
                <a:moveTo>
                  <a:pt x="508127" y="673227"/>
                </a:moveTo>
                <a:lnTo>
                  <a:pt x="0" y="673227"/>
                </a:lnTo>
                <a:lnTo>
                  <a:pt x="0" y="0"/>
                </a:lnTo>
                <a:lnTo>
                  <a:pt x="508127" y="0"/>
                </a:lnTo>
                <a:close/>
              </a:path>
            </a:pathLst>
          </a:custGeom>
          <a:solidFill>
            <a:srgbClr val="00CD8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8850156" y="5322896"/>
            <a:ext cx="2426386" cy="528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Roadmap</a:t>
            </a:r>
            <a:endParaRPr dirty="0"/>
          </a:p>
        </p:txBody>
      </p:sp>
      <p:grpSp>
        <p:nvGrpSpPr>
          <p:cNvPr id="156" name="Google Shape;156;p4"/>
          <p:cNvGrpSpPr/>
          <p:nvPr/>
        </p:nvGrpSpPr>
        <p:grpSpPr>
          <a:xfrm>
            <a:off x="16363515" y="505438"/>
            <a:ext cx="864047" cy="491487"/>
            <a:chOff x="63500" y="63500"/>
            <a:chExt cx="1728089" cy="982980"/>
          </a:xfrm>
        </p:grpSpPr>
        <p:sp>
          <p:nvSpPr>
            <p:cNvPr id="157" name="Google Shape;157;p4"/>
            <p:cNvSpPr/>
            <p:nvPr/>
          </p:nvSpPr>
          <p:spPr>
            <a:xfrm>
              <a:off x="63500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71526" y="0"/>
                  </a:moveTo>
                  <a:lnTo>
                    <a:pt x="498348" y="0"/>
                  </a:lnTo>
                  <a:lnTo>
                    <a:pt x="213995" y="363601"/>
                  </a:lnTo>
                  <a:lnTo>
                    <a:pt x="498348" y="727329"/>
                  </a:lnTo>
                  <a:lnTo>
                    <a:pt x="271526" y="727329"/>
                  </a:lnTo>
                  <a:lnTo>
                    <a:pt x="0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1293241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26822" y="0"/>
                  </a:moveTo>
                  <a:lnTo>
                    <a:pt x="0" y="0"/>
                  </a:lnTo>
                  <a:lnTo>
                    <a:pt x="284353" y="363601"/>
                  </a:lnTo>
                  <a:lnTo>
                    <a:pt x="0" y="727329"/>
                  </a:lnTo>
                  <a:lnTo>
                    <a:pt x="226822" y="727329"/>
                  </a:lnTo>
                  <a:lnTo>
                    <a:pt x="498348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611505" y="63500"/>
              <a:ext cx="729107" cy="982980"/>
            </a:xfrm>
            <a:custGeom>
              <a:avLst/>
              <a:gdLst/>
              <a:ahLst/>
              <a:cxnLst/>
              <a:rect l="l" t="t" r="r" b="b"/>
              <a:pathLst>
                <a:path w="729107" h="982980" extrusionOk="0">
                  <a:moveTo>
                    <a:pt x="563499" y="49657"/>
                  </a:moveTo>
                  <a:cubicBezTo>
                    <a:pt x="512191" y="16510"/>
                    <a:pt x="454152" y="0"/>
                    <a:pt x="389255" y="0"/>
                  </a:cubicBezTo>
                  <a:cubicBezTo>
                    <a:pt x="338963" y="0"/>
                    <a:pt x="293624" y="11049"/>
                    <a:pt x="253492" y="33147"/>
                  </a:cubicBezTo>
                  <a:cubicBezTo>
                    <a:pt x="229743" y="46228"/>
                    <a:pt x="208661" y="62103"/>
                    <a:pt x="190373" y="80645"/>
                  </a:cubicBezTo>
                  <a:lnTo>
                    <a:pt x="190373" y="10668"/>
                  </a:lnTo>
                  <a:lnTo>
                    <a:pt x="0" y="10668"/>
                  </a:lnTo>
                  <a:lnTo>
                    <a:pt x="0" y="982980"/>
                  </a:lnTo>
                  <a:lnTo>
                    <a:pt x="188849" y="982980"/>
                  </a:lnTo>
                  <a:lnTo>
                    <a:pt x="188849" y="678053"/>
                  </a:lnTo>
                  <a:cubicBezTo>
                    <a:pt x="207264" y="696468"/>
                    <a:pt x="228473" y="712089"/>
                    <a:pt x="252730" y="725043"/>
                  </a:cubicBezTo>
                  <a:cubicBezTo>
                    <a:pt x="293370" y="746633"/>
                    <a:pt x="338963" y="757428"/>
                    <a:pt x="389255" y="757428"/>
                  </a:cubicBezTo>
                  <a:cubicBezTo>
                    <a:pt x="454152" y="757428"/>
                    <a:pt x="512191" y="740791"/>
                    <a:pt x="563499" y="707771"/>
                  </a:cubicBezTo>
                  <a:cubicBezTo>
                    <a:pt x="614807" y="674751"/>
                    <a:pt x="655193" y="629412"/>
                    <a:pt x="684784" y="572262"/>
                  </a:cubicBezTo>
                  <a:cubicBezTo>
                    <a:pt x="714375" y="515112"/>
                    <a:pt x="729107" y="450850"/>
                    <a:pt x="729107" y="379476"/>
                  </a:cubicBezTo>
                  <a:cubicBezTo>
                    <a:pt x="729107" y="307213"/>
                    <a:pt x="714375" y="242443"/>
                    <a:pt x="684784" y="185166"/>
                  </a:cubicBezTo>
                  <a:cubicBezTo>
                    <a:pt x="655193" y="127889"/>
                    <a:pt x="614807" y="82804"/>
                    <a:pt x="563499" y="49657"/>
                  </a:cubicBezTo>
                  <a:moveTo>
                    <a:pt x="511937" y="481076"/>
                  </a:moveTo>
                  <a:cubicBezTo>
                    <a:pt x="496951" y="510667"/>
                    <a:pt x="475869" y="533781"/>
                    <a:pt x="448818" y="550291"/>
                  </a:cubicBezTo>
                  <a:cubicBezTo>
                    <a:pt x="421767" y="566801"/>
                    <a:pt x="390779" y="575183"/>
                    <a:pt x="355854" y="575183"/>
                  </a:cubicBezTo>
                  <a:cubicBezTo>
                    <a:pt x="320929" y="575183"/>
                    <a:pt x="290195" y="566928"/>
                    <a:pt x="263652" y="550291"/>
                  </a:cubicBezTo>
                  <a:cubicBezTo>
                    <a:pt x="237109" y="533654"/>
                    <a:pt x="216281" y="510667"/>
                    <a:pt x="201168" y="481076"/>
                  </a:cubicBezTo>
                  <a:cubicBezTo>
                    <a:pt x="186055" y="451485"/>
                    <a:pt x="178689" y="417068"/>
                    <a:pt x="178689" y="377952"/>
                  </a:cubicBezTo>
                  <a:cubicBezTo>
                    <a:pt x="178689" y="339852"/>
                    <a:pt x="186182" y="305943"/>
                    <a:pt x="201168" y="276352"/>
                  </a:cubicBezTo>
                  <a:cubicBezTo>
                    <a:pt x="216154" y="246761"/>
                    <a:pt x="237236" y="223647"/>
                    <a:pt x="264287" y="207137"/>
                  </a:cubicBezTo>
                  <a:cubicBezTo>
                    <a:pt x="291338" y="190627"/>
                    <a:pt x="321945" y="182245"/>
                    <a:pt x="355727" y="182245"/>
                  </a:cubicBezTo>
                  <a:cubicBezTo>
                    <a:pt x="390525" y="182245"/>
                    <a:pt x="421513" y="190500"/>
                    <a:pt x="448691" y="207137"/>
                  </a:cubicBezTo>
                  <a:cubicBezTo>
                    <a:pt x="475869" y="223774"/>
                    <a:pt x="496824" y="246761"/>
                    <a:pt x="511810" y="276352"/>
                  </a:cubicBezTo>
                  <a:cubicBezTo>
                    <a:pt x="526796" y="305943"/>
                    <a:pt x="534289" y="339852"/>
                    <a:pt x="534289" y="377952"/>
                  </a:cubicBezTo>
                  <a:cubicBezTo>
                    <a:pt x="534289" y="417068"/>
                    <a:pt x="526796" y="451485"/>
                    <a:pt x="511810" y="481076"/>
                  </a:cubicBezTo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1" name="Google Shape;161;p4"/>
          <p:cNvSpPr txBox="1"/>
          <p:nvPr/>
        </p:nvSpPr>
        <p:spPr>
          <a:xfrm>
            <a:off x="8675891" y="2726518"/>
            <a:ext cx="5867400" cy="53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Challenges in Adopting AI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35915" r="-20137" b="-1455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6"/>
          <p:cNvSpPr txBox="1"/>
          <p:nvPr/>
        </p:nvSpPr>
        <p:spPr>
          <a:xfrm>
            <a:off x="1028700" y="4479925"/>
            <a:ext cx="10858500" cy="116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Challenges in Adopting AI</a:t>
            </a:r>
            <a:endParaRPr/>
          </a:p>
        </p:txBody>
      </p:sp>
      <p:cxnSp>
        <p:nvCxnSpPr>
          <p:cNvPr id="168" name="Google Shape;168;p6"/>
          <p:cNvCxnSpPr/>
          <p:nvPr/>
        </p:nvCxnSpPr>
        <p:spPr>
          <a:xfrm>
            <a:off x="1028700" y="4271210"/>
            <a:ext cx="1136142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9" name="Google Shape;169;p6"/>
          <p:cNvSpPr/>
          <p:nvPr/>
        </p:nvSpPr>
        <p:spPr>
          <a:xfrm>
            <a:off x="15224028" y="312480"/>
            <a:ext cx="2035272" cy="716220"/>
          </a:xfrm>
          <a:custGeom>
            <a:avLst/>
            <a:gdLst/>
            <a:ahLst/>
            <a:cxnLst/>
            <a:rect l="l" t="t" r="r" b="b"/>
            <a:pathLst>
              <a:path w="2035272" h="716220" extrusionOk="0">
                <a:moveTo>
                  <a:pt x="0" y="0"/>
                </a:moveTo>
                <a:lnTo>
                  <a:pt x="2035272" y="0"/>
                </a:lnTo>
                <a:lnTo>
                  <a:pt x="2035272" y="716220"/>
                </a:lnTo>
                <a:lnTo>
                  <a:pt x="0" y="71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9716" t="-66100" r="-27805" b="-8556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4" name="Google Shape;174;p7"/>
          <p:cNvCxnSpPr/>
          <p:nvPr/>
        </p:nvCxnSpPr>
        <p:spPr>
          <a:xfrm>
            <a:off x="1028700" y="102870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5" name="Google Shape;175;p7"/>
          <p:cNvCxnSpPr/>
          <p:nvPr/>
        </p:nvCxnSpPr>
        <p:spPr>
          <a:xfrm>
            <a:off x="1028700" y="927735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76" name="Google Shape;176;p7"/>
          <p:cNvGrpSpPr/>
          <p:nvPr/>
        </p:nvGrpSpPr>
        <p:grpSpPr>
          <a:xfrm>
            <a:off x="16363515" y="505438"/>
            <a:ext cx="864047" cy="491487"/>
            <a:chOff x="63500" y="63500"/>
            <a:chExt cx="1728089" cy="982980"/>
          </a:xfrm>
        </p:grpSpPr>
        <p:sp>
          <p:nvSpPr>
            <p:cNvPr id="177" name="Google Shape;177;p7"/>
            <p:cNvSpPr/>
            <p:nvPr/>
          </p:nvSpPr>
          <p:spPr>
            <a:xfrm>
              <a:off x="63500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71526" y="0"/>
                  </a:moveTo>
                  <a:lnTo>
                    <a:pt x="498348" y="0"/>
                  </a:lnTo>
                  <a:lnTo>
                    <a:pt x="213995" y="363601"/>
                  </a:lnTo>
                  <a:lnTo>
                    <a:pt x="498348" y="727329"/>
                  </a:lnTo>
                  <a:lnTo>
                    <a:pt x="271526" y="727329"/>
                  </a:lnTo>
                  <a:lnTo>
                    <a:pt x="0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1293241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26822" y="0"/>
                  </a:moveTo>
                  <a:lnTo>
                    <a:pt x="0" y="0"/>
                  </a:lnTo>
                  <a:lnTo>
                    <a:pt x="284353" y="363601"/>
                  </a:lnTo>
                  <a:lnTo>
                    <a:pt x="0" y="727329"/>
                  </a:lnTo>
                  <a:lnTo>
                    <a:pt x="226822" y="727329"/>
                  </a:lnTo>
                  <a:lnTo>
                    <a:pt x="498348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611505" y="63500"/>
              <a:ext cx="729107" cy="982980"/>
            </a:xfrm>
            <a:custGeom>
              <a:avLst/>
              <a:gdLst/>
              <a:ahLst/>
              <a:cxnLst/>
              <a:rect l="l" t="t" r="r" b="b"/>
              <a:pathLst>
                <a:path w="729107" h="982980" extrusionOk="0">
                  <a:moveTo>
                    <a:pt x="563499" y="49657"/>
                  </a:moveTo>
                  <a:cubicBezTo>
                    <a:pt x="512191" y="16510"/>
                    <a:pt x="454152" y="0"/>
                    <a:pt x="389255" y="0"/>
                  </a:cubicBezTo>
                  <a:cubicBezTo>
                    <a:pt x="338963" y="0"/>
                    <a:pt x="293624" y="11049"/>
                    <a:pt x="253492" y="33147"/>
                  </a:cubicBezTo>
                  <a:cubicBezTo>
                    <a:pt x="229743" y="46228"/>
                    <a:pt x="208661" y="62103"/>
                    <a:pt x="190373" y="80645"/>
                  </a:cubicBezTo>
                  <a:lnTo>
                    <a:pt x="190373" y="10668"/>
                  </a:lnTo>
                  <a:lnTo>
                    <a:pt x="0" y="10668"/>
                  </a:lnTo>
                  <a:lnTo>
                    <a:pt x="0" y="982980"/>
                  </a:lnTo>
                  <a:lnTo>
                    <a:pt x="188849" y="982980"/>
                  </a:lnTo>
                  <a:lnTo>
                    <a:pt x="188849" y="678053"/>
                  </a:lnTo>
                  <a:cubicBezTo>
                    <a:pt x="207264" y="696468"/>
                    <a:pt x="228473" y="712089"/>
                    <a:pt x="252730" y="725043"/>
                  </a:cubicBezTo>
                  <a:cubicBezTo>
                    <a:pt x="293370" y="746633"/>
                    <a:pt x="338963" y="757428"/>
                    <a:pt x="389255" y="757428"/>
                  </a:cubicBezTo>
                  <a:cubicBezTo>
                    <a:pt x="454152" y="757428"/>
                    <a:pt x="512191" y="740791"/>
                    <a:pt x="563499" y="707771"/>
                  </a:cubicBezTo>
                  <a:cubicBezTo>
                    <a:pt x="614807" y="674751"/>
                    <a:pt x="655193" y="629412"/>
                    <a:pt x="684784" y="572262"/>
                  </a:cubicBezTo>
                  <a:cubicBezTo>
                    <a:pt x="714375" y="515112"/>
                    <a:pt x="729107" y="450850"/>
                    <a:pt x="729107" y="379476"/>
                  </a:cubicBezTo>
                  <a:cubicBezTo>
                    <a:pt x="729107" y="307213"/>
                    <a:pt x="714375" y="242443"/>
                    <a:pt x="684784" y="185166"/>
                  </a:cubicBezTo>
                  <a:cubicBezTo>
                    <a:pt x="655193" y="127889"/>
                    <a:pt x="614807" y="82804"/>
                    <a:pt x="563499" y="49657"/>
                  </a:cubicBezTo>
                  <a:moveTo>
                    <a:pt x="511937" y="481076"/>
                  </a:moveTo>
                  <a:cubicBezTo>
                    <a:pt x="496951" y="510667"/>
                    <a:pt x="475869" y="533781"/>
                    <a:pt x="448818" y="550291"/>
                  </a:cubicBezTo>
                  <a:cubicBezTo>
                    <a:pt x="421767" y="566801"/>
                    <a:pt x="390779" y="575183"/>
                    <a:pt x="355854" y="575183"/>
                  </a:cubicBezTo>
                  <a:cubicBezTo>
                    <a:pt x="320929" y="575183"/>
                    <a:pt x="290195" y="566928"/>
                    <a:pt x="263652" y="550291"/>
                  </a:cubicBezTo>
                  <a:cubicBezTo>
                    <a:pt x="237109" y="533654"/>
                    <a:pt x="216281" y="510667"/>
                    <a:pt x="201168" y="481076"/>
                  </a:cubicBezTo>
                  <a:cubicBezTo>
                    <a:pt x="186055" y="451485"/>
                    <a:pt x="178689" y="417068"/>
                    <a:pt x="178689" y="377952"/>
                  </a:cubicBezTo>
                  <a:cubicBezTo>
                    <a:pt x="178689" y="339852"/>
                    <a:pt x="186182" y="305943"/>
                    <a:pt x="201168" y="276352"/>
                  </a:cubicBezTo>
                  <a:cubicBezTo>
                    <a:pt x="216154" y="246761"/>
                    <a:pt x="237236" y="223647"/>
                    <a:pt x="264287" y="207137"/>
                  </a:cubicBezTo>
                  <a:cubicBezTo>
                    <a:pt x="291338" y="190627"/>
                    <a:pt x="321945" y="182245"/>
                    <a:pt x="355727" y="182245"/>
                  </a:cubicBezTo>
                  <a:cubicBezTo>
                    <a:pt x="390525" y="182245"/>
                    <a:pt x="421513" y="190500"/>
                    <a:pt x="448691" y="207137"/>
                  </a:cubicBezTo>
                  <a:cubicBezTo>
                    <a:pt x="475869" y="223774"/>
                    <a:pt x="496824" y="246761"/>
                    <a:pt x="511810" y="276352"/>
                  </a:cubicBezTo>
                  <a:cubicBezTo>
                    <a:pt x="526796" y="305943"/>
                    <a:pt x="534289" y="339852"/>
                    <a:pt x="534289" y="377952"/>
                  </a:cubicBezTo>
                  <a:cubicBezTo>
                    <a:pt x="534289" y="417068"/>
                    <a:pt x="526796" y="451485"/>
                    <a:pt x="511810" y="481076"/>
                  </a:cubicBezTo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0" name="Google Shape;180;p7"/>
          <p:cNvSpPr txBox="1"/>
          <p:nvPr/>
        </p:nvSpPr>
        <p:spPr>
          <a:xfrm>
            <a:off x="16882846" y="9172575"/>
            <a:ext cx="376454" cy="896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97141"/>
              </a:buClr>
              <a:buSzPts val="5199"/>
              <a:buFont typeface="Outfit"/>
              <a:buNone/>
            </a:pPr>
            <a:r>
              <a:rPr lang="en-US" sz="5199" b="1">
                <a:solidFill>
                  <a:srgbClr val="F97141"/>
                </a:solidFill>
                <a:latin typeface="Outfit"/>
                <a:ea typeface="Outfit"/>
                <a:cs typeface="Outfit"/>
                <a:sym typeface="Outfit"/>
              </a:rPr>
              <a:t>&gt;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7"/>
          <p:cNvSpPr txBox="1"/>
          <p:nvPr/>
        </p:nvSpPr>
        <p:spPr>
          <a:xfrm>
            <a:off x="720100" y="9397050"/>
            <a:ext cx="1248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Outfit"/>
              <a:buNone/>
            </a:pPr>
            <a:r>
              <a:rPr lang="en-US" sz="2400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Pg: </a:t>
            </a:r>
            <a:r>
              <a:rPr lang="en-US" sz="2400">
                <a:latin typeface="Outfit"/>
                <a:ea typeface="Outfit"/>
                <a:cs typeface="Outfit"/>
                <a:sym typeface="Outfit"/>
              </a:rPr>
              <a:t>7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7"/>
          <p:cNvSpPr txBox="1"/>
          <p:nvPr/>
        </p:nvSpPr>
        <p:spPr>
          <a:xfrm>
            <a:off x="1028700" y="1236625"/>
            <a:ext cx="13670700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Outfit"/>
              <a:buNone/>
            </a:pPr>
            <a:r>
              <a:rPr lang="en-US" sz="5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Challenges in Adopting AI</a:t>
            </a:r>
            <a:endParaRPr/>
          </a:p>
        </p:txBody>
      </p:sp>
      <p:sp>
        <p:nvSpPr>
          <p:cNvPr id="183" name="Google Shape;183;p7"/>
          <p:cNvSpPr txBox="1"/>
          <p:nvPr/>
        </p:nvSpPr>
        <p:spPr>
          <a:xfrm>
            <a:off x="1028700" y="2714466"/>
            <a:ext cx="11337000" cy="5170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Unclear AI Needs</a:t>
            </a:r>
            <a:b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Data Chaos</a:t>
            </a:r>
            <a:b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Business-IT Disconnect</a:t>
            </a:r>
            <a:b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</a:b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Pressure to Prove Value Fast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 is Out of Reach for Most Users</a:t>
            </a:r>
            <a:endParaRPr/>
          </a:p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84" name="Google Shape;184;p7" title="Challenges in adopting AI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4917" y="1060475"/>
            <a:ext cx="5477934" cy="821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35915" r="-20137" b="-1455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028700" y="4479925"/>
            <a:ext cx="10858500" cy="1164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>
                <a:solidFill>
                  <a:srgbClr val="FFFFFF"/>
                </a:solidFill>
                <a:latin typeface="Outfit"/>
                <a:ea typeface="Outfit"/>
                <a:cs typeface="Outfit"/>
                <a:sym typeface="Outfit"/>
              </a:rPr>
              <a:t>Why Snowflake AI Toolkit</a:t>
            </a:r>
            <a:endParaRPr/>
          </a:p>
        </p:txBody>
      </p:sp>
      <p:cxnSp>
        <p:nvCxnSpPr>
          <p:cNvPr id="191" name="Google Shape;191;p8"/>
          <p:cNvCxnSpPr/>
          <p:nvPr/>
        </p:nvCxnSpPr>
        <p:spPr>
          <a:xfrm>
            <a:off x="1028700" y="4271210"/>
            <a:ext cx="11361420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2" name="Google Shape;192;p8"/>
          <p:cNvSpPr/>
          <p:nvPr/>
        </p:nvSpPr>
        <p:spPr>
          <a:xfrm>
            <a:off x="15224028" y="312480"/>
            <a:ext cx="2035272" cy="716220"/>
          </a:xfrm>
          <a:custGeom>
            <a:avLst/>
            <a:gdLst/>
            <a:ahLst/>
            <a:cxnLst/>
            <a:rect l="l" t="t" r="r" b="b"/>
            <a:pathLst>
              <a:path w="2035272" h="716220" extrusionOk="0">
                <a:moveTo>
                  <a:pt x="0" y="0"/>
                </a:moveTo>
                <a:lnTo>
                  <a:pt x="2035272" y="0"/>
                </a:lnTo>
                <a:lnTo>
                  <a:pt x="2035272" y="716220"/>
                </a:lnTo>
                <a:lnTo>
                  <a:pt x="0" y="716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29716" t="-66100" r="-27805" b="-85566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7" name="Google Shape;197;p9"/>
          <p:cNvCxnSpPr/>
          <p:nvPr/>
        </p:nvCxnSpPr>
        <p:spPr>
          <a:xfrm>
            <a:off x="1028700" y="102870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8" name="Google Shape;198;p9"/>
          <p:cNvCxnSpPr/>
          <p:nvPr/>
        </p:nvCxnSpPr>
        <p:spPr>
          <a:xfrm>
            <a:off x="1028700" y="9277350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99" name="Google Shape;199;p9"/>
          <p:cNvGrpSpPr/>
          <p:nvPr/>
        </p:nvGrpSpPr>
        <p:grpSpPr>
          <a:xfrm>
            <a:off x="16363515" y="505438"/>
            <a:ext cx="864047" cy="491487"/>
            <a:chOff x="63500" y="63500"/>
            <a:chExt cx="1728089" cy="982980"/>
          </a:xfrm>
        </p:grpSpPr>
        <p:sp>
          <p:nvSpPr>
            <p:cNvPr id="200" name="Google Shape;200;p9"/>
            <p:cNvSpPr/>
            <p:nvPr/>
          </p:nvSpPr>
          <p:spPr>
            <a:xfrm>
              <a:off x="63500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71526" y="0"/>
                  </a:moveTo>
                  <a:lnTo>
                    <a:pt x="498348" y="0"/>
                  </a:lnTo>
                  <a:lnTo>
                    <a:pt x="213995" y="363601"/>
                  </a:lnTo>
                  <a:lnTo>
                    <a:pt x="498348" y="727329"/>
                  </a:lnTo>
                  <a:lnTo>
                    <a:pt x="271526" y="727329"/>
                  </a:lnTo>
                  <a:lnTo>
                    <a:pt x="0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1293241" y="74168"/>
              <a:ext cx="498348" cy="727329"/>
            </a:xfrm>
            <a:custGeom>
              <a:avLst/>
              <a:gdLst/>
              <a:ahLst/>
              <a:cxnLst/>
              <a:rect l="l" t="t" r="r" b="b"/>
              <a:pathLst>
                <a:path w="498348" h="727329" extrusionOk="0">
                  <a:moveTo>
                    <a:pt x="226822" y="0"/>
                  </a:moveTo>
                  <a:lnTo>
                    <a:pt x="0" y="0"/>
                  </a:lnTo>
                  <a:lnTo>
                    <a:pt x="284353" y="363601"/>
                  </a:lnTo>
                  <a:lnTo>
                    <a:pt x="0" y="727329"/>
                  </a:lnTo>
                  <a:lnTo>
                    <a:pt x="226822" y="727329"/>
                  </a:lnTo>
                  <a:lnTo>
                    <a:pt x="498348" y="363601"/>
                  </a:lnTo>
                  <a:close/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611505" y="63500"/>
              <a:ext cx="729107" cy="982980"/>
            </a:xfrm>
            <a:custGeom>
              <a:avLst/>
              <a:gdLst/>
              <a:ahLst/>
              <a:cxnLst/>
              <a:rect l="l" t="t" r="r" b="b"/>
              <a:pathLst>
                <a:path w="729107" h="982980" extrusionOk="0">
                  <a:moveTo>
                    <a:pt x="563499" y="49657"/>
                  </a:moveTo>
                  <a:cubicBezTo>
                    <a:pt x="512191" y="16510"/>
                    <a:pt x="454152" y="0"/>
                    <a:pt x="389255" y="0"/>
                  </a:cubicBezTo>
                  <a:cubicBezTo>
                    <a:pt x="338963" y="0"/>
                    <a:pt x="293624" y="11049"/>
                    <a:pt x="253492" y="33147"/>
                  </a:cubicBezTo>
                  <a:cubicBezTo>
                    <a:pt x="229743" y="46228"/>
                    <a:pt x="208661" y="62103"/>
                    <a:pt x="190373" y="80645"/>
                  </a:cubicBezTo>
                  <a:lnTo>
                    <a:pt x="190373" y="10668"/>
                  </a:lnTo>
                  <a:lnTo>
                    <a:pt x="0" y="10668"/>
                  </a:lnTo>
                  <a:lnTo>
                    <a:pt x="0" y="982980"/>
                  </a:lnTo>
                  <a:lnTo>
                    <a:pt x="188849" y="982980"/>
                  </a:lnTo>
                  <a:lnTo>
                    <a:pt x="188849" y="678053"/>
                  </a:lnTo>
                  <a:cubicBezTo>
                    <a:pt x="207264" y="696468"/>
                    <a:pt x="228473" y="712089"/>
                    <a:pt x="252730" y="725043"/>
                  </a:cubicBezTo>
                  <a:cubicBezTo>
                    <a:pt x="293370" y="746633"/>
                    <a:pt x="338963" y="757428"/>
                    <a:pt x="389255" y="757428"/>
                  </a:cubicBezTo>
                  <a:cubicBezTo>
                    <a:pt x="454152" y="757428"/>
                    <a:pt x="512191" y="740791"/>
                    <a:pt x="563499" y="707771"/>
                  </a:cubicBezTo>
                  <a:cubicBezTo>
                    <a:pt x="614807" y="674751"/>
                    <a:pt x="655193" y="629412"/>
                    <a:pt x="684784" y="572262"/>
                  </a:cubicBezTo>
                  <a:cubicBezTo>
                    <a:pt x="714375" y="515112"/>
                    <a:pt x="729107" y="450850"/>
                    <a:pt x="729107" y="379476"/>
                  </a:cubicBezTo>
                  <a:cubicBezTo>
                    <a:pt x="729107" y="307213"/>
                    <a:pt x="714375" y="242443"/>
                    <a:pt x="684784" y="185166"/>
                  </a:cubicBezTo>
                  <a:cubicBezTo>
                    <a:pt x="655193" y="127889"/>
                    <a:pt x="614807" y="82804"/>
                    <a:pt x="563499" y="49657"/>
                  </a:cubicBezTo>
                  <a:moveTo>
                    <a:pt x="511937" y="481076"/>
                  </a:moveTo>
                  <a:cubicBezTo>
                    <a:pt x="496951" y="510667"/>
                    <a:pt x="475869" y="533781"/>
                    <a:pt x="448818" y="550291"/>
                  </a:cubicBezTo>
                  <a:cubicBezTo>
                    <a:pt x="421767" y="566801"/>
                    <a:pt x="390779" y="575183"/>
                    <a:pt x="355854" y="575183"/>
                  </a:cubicBezTo>
                  <a:cubicBezTo>
                    <a:pt x="320929" y="575183"/>
                    <a:pt x="290195" y="566928"/>
                    <a:pt x="263652" y="550291"/>
                  </a:cubicBezTo>
                  <a:cubicBezTo>
                    <a:pt x="237109" y="533654"/>
                    <a:pt x="216281" y="510667"/>
                    <a:pt x="201168" y="481076"/>
                  </a:cubicBezTo>
                  <a:cubicBezTo>
                    <a:pt x="186055" y="451485"/>
                    <a:pt x="178689" y="417068"/>
                    <a:pt x="178689" y="377952"/>
                  </a:cubicBezTo>
                  <a:cubicBezTo>
                    <a:pt x="178689" y="339852"/>
                    <a:pt x="186182" y="305943"/>
                    <a:pt x="201168" y="276352"/>
                  </a:cubicBezTo>
                  <a:cubicBezTo>
                    <a:pt x="216154" y="246761"/>
                    <a:pt x="237236" y="223647"/>
                    <a:pt x="264287" y="207137"/>
                  </a:cubicBezTo>
                  <a:cubicBezTo>
                    <a:pt x="291338" y="190627"/>
                    <a:pt x="321945" y="182245"/>
                    <a:pt x="355727" y="182245"/>
                  </a:cubicBezTo>
                  <a:cubicBezTo>
                    <a:pt x="390525" y="182245"/>
                    <a:pt x="421513" y="190500"/>
                    <a:pt x="448691" y="207137"/>
                  </a:cubicBezTo>
                  <a:cubicBezTo>
                    <a:pt x="475869" y="223774"/>
                    <a:pt x="496824" y="246761"/>
                    <a:pt x="511810" y="276352"/>
                  </a:cubicBezTo>
                  <a:cubicBezTo>
                    <a:pt x="526796" y="305943"/>
                    <a:pt x="534289" y="339852"/>
                    <a:pt x="534289" y="377952"/>
                  </a:cubicBezTo>
                  <a:cubicBezTo>
                    <a:pt x="534289" y="417068"/>
                    <a:pt x="526796" y="451485"/>
                    <a:pt x="511810" y="481076"/>
                  </a:cubicBezTo>
                </a:path>
              </a:pathLst>
            </a:custGeom>
            <a:solidFill>
              <a:srgbClr val="FA704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3" name="Google Shape;203;p9"/>
          <p:cNvSpPr txBox="1"/>
          <p:nvPr/>
        </p:nvSpPr>
        <p:spPr>
          <a:xfrm>
            <a:off x="16882846" y="9172575"/>
            <a:ext cx="376454" cy="896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Clr>
                <a:srgbClr val="F97141"/>
              </a:buClr>
              <a:buSzPts val="5199"/>
              <a:buFont typeface="Outfit"/>
              <a:buNone/>
            </a:pPr>
            <a:r>
              <a:rPr lang="en-US" sz="5199" b="1">
                <a:solidFill>
                  <a:srgbClr val="F97141"/>
                </a:solidFill>
                <a:latin typeface="Outfit"/>
                <a:ea typeface="Outfit"/>
                <a:cs typeface="Outfit"/>
                <a:sym typeface="Outfit"/>
              </a:rPr>
              <a:t>&gt;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9"/>
          <p:cNvSpPr txBox="1"/>
          <p:nvPr/>
        </p:nvSpPr>
        <p:spPr>
          <a:xfrm>
            <a:off x="888574" y="9397050"/>
            <a:ext cx="864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Outfit"/>
              <a:buNone/>
            </a:pPr>
            <a:r>
              <a:rPr lang="en-US" sz="2400"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en-US" sz="2400">
                <a:solidFill>
                  <a:srgbClr val="000000"/>
                </a:solidFill>
                <a:latin typeface="Outfit"/>
                <a:ea typeface="Outfit"/>
                <a:cs typeface="Outfit"/>
                <a:sym typeface="Outfit"/>
              </a:rPr>
              <a:t>Pg: </a:t>
            </a:r>
            <a:r>
              <a:rPr lang="en-US" sz="2400">
                <a:latin typeface="Outfit"/>
                <a:ea typeface="Outfit"/>
                <a:cs typeface="Outfit"/>
                <a:sym typeface="Outfit"/>
              </a:rPr>
              <a:t>9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9"/>
          <p:cNvSpPr txBox="1"/>
          <p:nvPr/>
        </p:nvSpPr>
        <p:spPr>
          <a:xfrm>
            <a:off x="1028700" y="1236625"/>
            <a:ext cx="13670700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Outfit"/>
              <a:buNone/>
            </a:pPr>
            <a:r>
              <a:rPr lang="en-US" sz="5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Snowflake AI Toolkit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1028700" y="2714466"/>
            <a:ext cx="11337000" cy="620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 Accelerator and Playground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Plug and Play Streamlit based App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Playground, Build, Search and Agent Features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Powered by Snowflake Cortex AI and other AI Functions</a:t>
            </a:r>
            <a:endParaRPr/>
          </a:p>
          <a:p>
            <a:pPr marL="1036320" marR="0" lvl="2" indent="-1930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Open-Source License</a:t>
            </a:r>
            <a:endParaRPr/>
          </a:p>
          <a:p>
            <a:pPr marL="690881" marR="0" lvl="2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1036320" marR="0" lvl="2" indent="-345439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⚬"/>
            </a:pPr>
            <a:r>
              <a:rPr lang="en-US" sz="2400" b="0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Works as Native App or Local mode</a:t>
            </a:r>
            <a:endParaRPr/>
          </a:p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endParaRPr sz="2400">
              <a:solidFill>
                <a:srgbClr val="0000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afisComment xmlns="53292dda-03c3-4977-bff8-bb8e9ba9cad7" xsi:nil="true"/>
    <TaxCatchAll xmlns="c866c9ed-2f7a-4860-bf57-8153ff3a210a" xsi:nil="true"/>
    <PageCount xmlns="53292dda-03c3-4977-bff8-bb8e9ba9cad7" xsi:nil="true"/>
    <Notes0 xmlns="53292dda-03c3-4977-bff8-bb8e9ba9cad7" xsi:nil="true"/>
    <Early_x0020_Access xmlns="53292dda-03c3-4977-bff8-bb8e9ba9cad7">false</Early_x0020_Access>
    <TR_x0020_Name_x0020_1 xmlns="53292dda-03c3-4977-bff8-bb8e9ba9cad7" xsi:nil="true"/>
    <Reviewer xmlns="53292dda-03c3-4977-bff8-bb8e9ba9cad7" xsi:nil="true"/>
    <DaysAllocated xmlns="53292dda-03c3-4977-bff8-bb8e9ba9cad7">1</DaysAllocated>
    <Priority xmlns="53292dda-03c3-4977-bff8-bb8e9ba9cad7">false</Priority>
    <TR_x0020_Score xmlns="53292dda-03c3-4977-bff8-bb8e9ba9cad7" xsi:nil="true"/>
    <lcf76f155ced4ddcb4097134ff3c332f xmlns="53292dda-03c3-4977-bff8-bb8e9ba9cad7">
      <Terms xmlns="http://schemas.microsoft.com/office/infopath/2007/PartnerControls"/>
    </lcf76f155ced4ddcb4097134ff3c332f>
    <Asset_x0020_Number xmlns="53292dda-03c3-4977-bff8-bb8e9ba9cad7" xsi:nil="true"/>
    <Plagiarism_x0020_Originality xmlns="53292dda-03c3-4977-bff8-bb8e9ba9cad7" xsi:nil="true"/>
    <AssetStage xmlns="53292dda-03c3-4977-bff8-bb8e9ba9cad7" xsi:nil="true"/>
    <Process xmlns="53292dda-03c3-4977-bff8-bb8e9ba9cad7">CE</Process>
    <Asset_x0020_Type xmlns="53292dda-03c3-4977-bff8-bb8e9ba9cad7" xsi:nil="true"/>
    <Category xmlns="53292dda-03c3-4977-bff8-bb8e9ba9cad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8CD1E3B10FD647B2C00F8D5CAE40C5" ma:contentTypeVersion="29" ma:contentTypeDescription="Create a new document." ma:contentTypeScope="" ma:versionID="5ae1002b84da2e0cdc6cefba5629065c">
  <xsd:schema xmlns:xsd="http://www.w3.org/2001/XMLSchema" xmlns:xs="http://www.w3.org/2001/XMLSchema" xmlns:p="http://schemas.microsoft.com/office/2006/metadata/properties" xmlns:ns2="53292dda-03c3-4977-bff8-bb8e9ba9cad7" xmlns:ns3="c866c9ed-2f7a-4860-bf57-8153ff3a210a" targetNamespace="http://schemas.microsoft.com/office/2006/metadata/properties" ma:root="true" ma:fieldsID="5165f4bd19b4b66600da1cc23aa1ddf4" ns2:_="" ns3:_="">
    <xsd:import namespace="53292dda-03c3-4977-bff8-bb8e9ba9cad7"/>
    <xsd:import namespace="c866c9ed-2f7a-4860-bf57-8153ff3a210a"/>
    <xsd:element name="properties">
      <xsd:complexType>
        <xsd:sequence>
          <xsd:element name="documentManagement">
            <xsd:complexType>
              <xsd:all>
                <xsd:element ref="ns2:PageCount" minOccurs="0"/>
                <xsd:element ref="ns2:AssetStage" minOccurs="0"/>
                <xsd:element ref="ns2:DaysAllocated" minOccurs="0"/>
                <xsd:element ref="ns2:Priority" minOccurs="0"/>
                <xsd:element ref="ns2:Process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Asset_x0020_Number" minOccurs="0"/>
                <xsd:element ref="ns2:Asset_x0020_Type" minOccurs="0"/>
                <xsd:element ref="ns2:Category" minOccurs="0"/>
                <xsd:element ref="ns2:Early_x0020_Access" minOccurs="0"/>
                <xsd:element ref="ns2:Plagiarism_x0020_Originality" minOccurs="0"/>
                <xsd:element ref="ns2:TR_x0020_Score" minOccurs="0"/>
                <xsd:element ref="ns2:Notes0" minOccurs="0"/>
                <xsd:element ref="ns2:Reviewer" minOccurs="0"/>
                <xsd:element ref="ns2:TR_x0020_Name_x0020_1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SafisComment" minOccurs="0"/>
                <xsd:element ref="ns2:MediaLengthInSecond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292dda-03c3-4977-bff8-bb8e9ba9cad7" elementFormDefault="qualified">
    <xsd:import namespace="http://schemas.microsoft.com/office/2006/documentManagement/types"/>
    <xsd:import namespace="http://schemas.microsoft.com/office/infopath/2007/PartnerControls"/>
    <xsd:element name="PageCount" ma:index="8" nillable="true" ma:displayName="Page Count" ma:decimals="0" ma:format="Dropdown" ma:internalName="PageCount" ma:percentage="FALSE">
      <xsd:simpleType>
        <xsd:restriction base="dms:Number"/>
      </xsd:simpleType>
    </xsd:element>
    <xsd:element name="AssetStage" ma:index="9" nillable="true" ma:displayName="Asset Stage" ma:format="Dropdown" ma:internalName="AssetStage">
      <xsd:simpleType>
        <xsd:union memberTypes="dms:Text">
          <xsd:simpleType>
            <xsd:restriction base="dms:Choice">
              <xsd:enumeration value="Preliminary Draft In"/>
              <xsd:enumeration value="1st Preliminary Draft Revision"/>
              <xsd:enumeration value="1st Revision Submission"/>
              <xsd:enumeration value="2nd Preliminary Draft Revision"/>
              <xsd:enumeration value="2nd Revision Submission"/>
              <xsd:enumeration value="3rd Preliminary Draft Revision"/>
              <xsd:enumeration value="3rd Revision Submission"/>
              <xsd:enumeration value="Preliminary Draft Acceptance"/>
              <xsd:enumeration value="Draft Ready for Review"/>
              <xsd:enumeration value="Technical Review Sent"/>
              <xsd:enumeration value="Technical Review Received"/>
              <xsd:enumeration value="Rewrites Ready"/>
              <xsd:enumeration value="Rewrites Sent"/>
              <xsd:enumeration value="Final Draft Submission"/>
              <xsd:enumeration value="Final Draft Revision"/>
              <xsd:enumeration value="Final Draft Revision Received"/>
              <xsd:enumeration value="Final Draft Acceptance"/>
              <xsd:enumeration value="Technical Editing"/>
              <xsd:enumeration value="Copy Edit Submission"/>
              <xsd:enumeration value="Copy Editing Done"/>
              <xsd:enumeration value="Placed for Indexing"/>
              <xsd:enumeration value="Indexed"/>
              <xsd:enumeration value="Layouts"/>
              <xsd:enumeration value="Proof Read Submission"/>
              <xsd:enumeration value="Proof Reading Done"/>
              <xsd:enumeration value="PR - Checks"/>
              <xsd:enumeration value="Prefinals Ready"/>
              <xsd:enumeration value="Prefinals Sent"/>
              <xsd:enumeration value="Prefinals Received"/>
              <xsd:enumeration value="Final Review"/>
              <xsd:enumeration value="Finals Completed"/>
              <xsd:enumeration value="​Indexer Finalization"/>
              <xsd:enumeration value="​Editor Finalization"/>
              <xsd:enumeration value="​Production Designer Finalization"/>
              <xsd:enumeration value="Porfolio Director - Checks"/>
              <xsd:enumeration value="​Upload"/>
              <xsd:enumeration value="​Graphics and Code Bundle Complete"/>
              <xsd:enumeration value="​Post Upload"/>
              <xsd:enumeration value="​Published"/>
            </xsd:restriction>
          </xsd:simpleType>
        </xsd:union>
      </xsd:simpleType>
    </xsd:element>
    <xsd:element name="DaysAllocated" ma:index="10" nillable="true" ma:displayName="Days Allocated" ma:decimals="0" ma:default="1" ma:format="Dropdown" ma:internalName="DaysAllocated" ma:percentage="FALSE">
      <xsd:simpleType>
        <xsd:restriction base="dms:Number"/>
      </xsd:simpleType>
    </xsd:element>
    <xsd:element name="Priority" ma:index="11" nillable="true" ma:displayName="Priority" ma:default="0" ma:internalName="Priority">
      <xsd:simpleType>
        <xsd:restriction base="dms:Boolean"/>
      </xsd:simpleType>
    </xsd:element>
    <xsd:element name="Process" ma:index="12" nillable="true" ma:displayName="Process" ma:default="CE" ma:format="Dropdown" ma:internalName="Process">
      <xsd:simpleType>
        <xsd:restriction base="dms:Choice">
          <xsd:enumeration value="CE"/>
          <xsd:enumeration value="LSE"/>
          <xsd:enumeration value="DCE"/>
          <xsd:enumeration value="WPR"/>
        </xsd:restriction>
      </xsd:simpleType>
    </xsd:element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Asset_x0020_Number" ma:index="17" nillable="true" ma:displayName="Asset Number" ma:description="This is the asset number of the project and no asset type should have same numbers" ma:format="Dropdown" ma:internalName="Asset_x0020_Number">
      <xsd:simpleType>
        <xsd:union memberTypes="dms:Text">
          <xsd:simpleType>
            <xsd:restriction base="dms:Choice">
              <xsd:enumeration value="1"/>
              <xsd:enumeration value="2"/>
              <xsd:enumeration value="3"/>
              <xsd:enumeration value="4"/>
              <xsd:enumeration value="5"/>
              <xsd:enumeration value="6"/>
              <xsd:enumeration value="7"/>
              <xsd:enumeration value="8"/>
              <xsd:enumeration value="9"/>
              <xsd:enumeration value="10"/>
              <xsd:enumeration value="11"/>
              <xsd:enumeration value="12"/>
              <xsd:enumeration value="13"/>
              <xsd:enumeration value="14"/>
              <xsd:enumeration value="15"/>
              <xsd:enumeration value="16"/>
              <xsd:enumeration value="17"/>
              <xsd:enumeration value="18"/>
              <xsd:enumeration value="19"/>
              <xsd:enumeration value="20"/>
              <xsd:enumeration value="21"/>
              <xsd:enumeration value="22"/>
              <xsd:enumeration value="23"/>
              <xsd:enumeration value="24"/>
              <xsd:enumeration value="25"/>
              <xsd:enumeration value="26"/>
              <xsd:enumeration value="27"/>
              <xsd:enumeration value="28"/>
              <xsd:enumeration value="29"/>
              <xsd:enumeration value="30"/>
              <xsd:enumeration value="31"/>
              <xsd:enumeration value="32"/>
              <xsd:enumeration value="33"/>
              <xsd:enumeration value="34"/>
              <xsd:enumeration value="35"/>
              <xsd:enumeration value="36"/>
              <xsd:enumeration value="37"/>
              <xsd:enumeration value="38"/>
              <xsd:enumeration value="39"/>
              <xsd:enumeration value="40"/>
            </xsd:restriction>
          </xsd:simpleType>
        </xsd:union>
      </xsd:simpleType>
    </xsd:element>
    <xsd:element name="Asset_x0020_Type" ma:index="18" nillable="true" ma:displayName="Asset Type" ma:description="This is the type of Asset related to the product development" ma:format="Dropdown" ma:internalName="Asset_x0020_Type">
      <xsd:simpleType>
        <xsd:restriction base="dms:Choice">
          <xsd:enumeration value="Chapter"/>
          <xsd:enumeration value="Video"/>
          <xsd:enumeration value="Index"/>
          <xsd:enumeration value="Front Matter"/>
          <xsd:enumeration value="Back Matter"/>
          <xsd:enumeration value="Code"/>
          <xsd:enumeration value="Book"/>
          <xsd:enumeration value="Graphic"/>
          <xsd:enumeration value="Other"/>
        </xsd:restriction>
      </xsd:simpleType>
    </xsd:element>
    <xsd:element name="Category" ma:index="19" nillable="true" ma:displayName="Category" ma:format="Dropdown" ma:internalName="Category">
      <xsd:simpleType>
        <xsd:restriction base="dms:Choice">
          <xsd:enumeration value="Cybersecurity"/>
          <xsd:enumeration value="Data Engineering"/>
          <xsd:enumeration value="Data Science"/>
          <xsd:enumeration value="Embedded Systems Development"/>
          <xsd:enumeration value="Game Development"/>
          <xsd:enumeration value="LLM Engineering"/>
          <xsd:enumeration value="Software Engineering and Architecture"/>
          <xsd:enumeration value="Systems Administration and Networking"/>
          <xsd:enumeration value="Tech Powered Pro"/>
          <xsd:enumeration value="Web &amp; Application Development"/>
        </xsd:restriction>
      </xsd:simpleType>
    </xsd:element>
    <xsd:element name="Early_x0020_Access" ma:index="20" nillable="true" ma:displayName="Early Access" ma:default="0" ma:description="This is an option which you select when you want the chapter to be a part of the Early Access" ma:internalName="Early_x0020_Access">
      <xsd:simpleType>
        <xsd:restriction base="dms:Boolean"/>
      </xsd:simpleType>
    </xsd:element>
    <xsd:element name="Plagiarism_x0020_Originality" ma:index="21" nillable="true" ma:displayName="Plagiarism Originality" ma:description="This is a column to fill the plagiarism originality scores" ma:internalName="Plagiarism_x0020_Originality">
      <xsd:simpleType>
        <xsd:restriction base="dms:Number"/>
      </xsd:simpleType>
    </xsd:element>
    <xsd:element name="TR_x0020_Score" ma:index="22" nillable="true" ma:displayName="TR Score" ma:decimals="1" ma:internalName="TR_x0020_Score">
      <xsd:simpleType>
        <xsd:restriction base="dms:Number">
          <xsd:maxInclusive value="10"/>
          <xsd:minInclusive value="1"/>
        </xsd:restriction>
      </xsd:simpleType>
    </xsd:element>
    <xsd:element name="Notes0" ma:index="23" nillable="true" ma:displayName="Notes" ma:internalName="Notes0">
      <xsd:simpleType>
        <xsd:restriction base="dms:Text">
          <xsd:maxLength value="255"/>
        </xsd:restriction>
      </xsd:simpleType>
    </xsd:element>
    <xsd:element name="Reviewer" ma:index="24" nillable="true" ma:displayName="Reviewer" ma:format="Dropdown" ma:internalName="Reviewer">
      <xsd:simpleType>
        <xsd:restriction base="dms:Text">
          <xsd:maxLength value="255"/>
        </xsd:restriction>
      </xsd:simpleType>
    </xsd:element>
    <xsd:element name="TR_x0020_Name_x0020_1" ma:index="25" nillable="true" ma:displayName="TR Name 1" ma:description="&quot;attack&quot; in &quot;Compressor&quot; bullet point&#10;&#10;I am keeping this highlighted so that I can explain what Attack (technical sound term) means in the Glossary." ma:internalName="TR_x0020_Name_x0020_1">
      <xsd:simpleType>
        <xsd:restriction base="dms:Note">
          <xsd:maxLength value="255"/>
        </xsd:restriction>
      </xsd:simpleType>
    </xsd:element>
    <xsd:element name="lcf76f155ced4ddcb4097134ff3c332f" ma:index="27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3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33" nillable="true" ma:displayName="Location" ma:description="" ma:indexed="true" ma:internalName="MediaServiceLocation" ma:readOnly="true">
      <xsd:simpleType>
        <xsd:restriction base="dms:Text"/>
      </xsd:simpleType>
    </xsd:element>
    <xsd:element name="SafisComment" ma:index="34" nillable="true" ma:displayName="Safis Comment" ma:format="Dropdown" ma:internalName="SafisComment">
      <xsd:simpleType>
        <xsd:restriction base="dms:Choice">
          <xsd:enumeration value="Same Day TAT"/>
          <xsd:enumeration value="One Day TAT"/>
        </xsd:restriction>
      </xsd:simpleType>
    </xsd:element>
    <xsd:element name="MediaLengthInSeconds" ma:index="3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3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66c9ed-2f7a-4860-bf57-8153ff3a210a" elementFormDefault="qualified">
    <xsd:import namespace="http://schemas.microsoft.com/office/2006/documentManagement/types"/>
    <xsd:import namespace="http://schemas.microsoft.com/office/infopath/2007/PartnerControls"/>
    <xsd:element name="TaxCatchAll" ma:index="28" nillable="true" ma:displayName="Taxonomy Catch All Column" ma:hidden="true" ma:list="{b0b99e7b-2d5c-4d76-8978-e279b984ef45}" ma:internalName="TaxCatchAll" ma:showField="CatchAllData" ma:web="c866c9ed-2f7a-4860-bf57-8153ff3a210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12B9396-D39A-4066-A56A-0C66D097B8B2}">
  <ds:schemaRefs>
    <ds:schemaRef ds:uri="http://schemas.microsoft.com/office/2006/metadata/properties"/>
    <ds:schemaRef ds:uri="http://schemas.microsoft.com/office/infopath/2007/PartnerControls"/>
    <ds:schemaRef ds:uri="53292dda-03c3-4977-bff8-bb8e9ba9cad7"/>
    <ds:schemaRef ds:uri="c866c9ed-2f7a-4860-bf57-8153ff3a210a"/>
  </ds:schemaRefs>
</ds:datastoreItem>
</file>

<file path=customXml/itemProps2.xml><?xml version="1.0" encoding="utf-8"?>
<ds:datastoreItem xmlns:ds="http://schemas.openxmlformats.org/officeDocument/2006/customXml" ds:itemID="{C4A0297A-32A7-42C7-B014-129A7589AD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DE9974-F3BD-4014-81AA-32D3227175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3292dda-03c3-4977-bff8-bb8e9ba9cad7"/>
    <ds:schemaRef ds:uri="c866c9ed-2f7a-4860-bf57-8153ff3a210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539</Words>
  <Application>Microsoft Office PowerPoint</Application>
  <PresentationFormat>Custom</PresentationFormat>
  <Paragraphs>133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Aniket Shetty</cp:lastModifiedBy>
  <cp:revision>5</cp:revision>
  <dcterms:created xsi:type="dcterms:W3CDTF">2006-08-16T00:00:00Z</dcterms:created>
  <dcterms:modified xsi:type="dcterms:W3CDTF">2025-07-17T09:00:21Z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0x010100F28CD1E3B10FD647B2C00F8D5CAE40C5</vt:lpwstr>
  </property>
  <property fmtid="{D5CDD505-2E9C-101B-9397-08002B2CF9AE}" pid="3" name="ComplianceAssetId">
    <vt:lpwstr/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MediaServiceImageTags">
    <vt:lpwstr/>
  </property>
</Properties>
</file>